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76" r:id="rId4"/>
    <p:sldId id="258" r:id="rId5"/>
    <p:sldId id="259" r:id="rId6"/>
    <p:sldId id="277" r:id="rId7"/>
    <p:sldId id="260" r:id="rId8"/>
    <p:sldId id="271" r:id="rId9"/>
    <p:sldId id="26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70" r:id="rId18"/>
    <p:sldId id="269" r:id="rId19"/>
    <p:sldId id="272" r:id="rId20"/>
    <p:sldId id="273" r:id="rId21"/>
    <p:sldId id="278" r:id="rId22"/>
    <p:sldId id="279" r:id="rId23"/>
    <p:sldId id="274" r:id="rId24"/>
    <p:sldId id="275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CC00FF"/>
    <a:srgbClr val="FFFF00"/>
    <a:srgbClr val="FFFFCC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30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7455-557C-4039-BD71-1E4E63F11797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FA3B-337F-413C-B01B-D8961B30D6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21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8BEF5-6B6F-4E24-95E3-F9E663CCF809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2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5C60B-0E5B-479A-A035-E424E8FEA927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1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8624-37BD-494D-B9C3-41E6125D8146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53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4925-6FC5-4A93-A5F0-1E208691B285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50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8A72-3D28-42D4-826F-33DBAA4EE6D8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42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5F131-8A34-47BD-9D6D-708E2C280347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00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C7D9-AFCE-47BA-AD63-772E40F5E5E5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89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52C5-CE92-4614-8CD5-E29BBA50BFD3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29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1FE-D3BC-44BA-8BAE-0D266EEB636F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10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855C-D71F-47F8-841B-978DD1728EFE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3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A155D-6538-48D7-AEF5-73817FCE073E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37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BE0D-4C0E-4453-95D2-6494E0158622}" type="datetime1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9ED87-4C27-4065-9623-40D82CD0E1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9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1" y="139725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Использование CRISPR-Cas9 для редактирования генома дрожжей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2969562"/>
            <a:ext cx="2608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Агафонов М.О.</a:t>
            </a:r>
          </a:p>
          <a:p>
            <a:pPr algn="ctr"/>
            <a:r>
              <a:rPr lang="ru-RU" dirty="0" smtClean="0"/>
              <a:t>ФИЦ Биотехнологии РАН</a:t>
            </a:r>
          </a:p>
          <a:p>
            <a:pPr algn="ctr"/>
            <a:r>
              <a:rPr lang="en-US" dirty="0" smtClean="0"/>
              <a:t>agaphonov@inbi.ras.ru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042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academic.bnchcdn.com/static/img/minisite/ellis_crispr_tools/Figur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66750"/>
            <a:ext cx="7678871" cy="439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-1905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sz="1800" dirty="0" smtClean="0"/>
              <a:t>Ген РНК-</a:t>
            </a:r>
            <a:r>
              <a:rPr lang="ru-RU" sz="1800" dirty="0" err="1" smtClean="0"/>
              <a:t>целеуказателя</a:t>
            </a:r>
            <a:r>
              <a:rPr lang="ru-RU" sz="1800" dirty="0" smtClean="0"/>
              <a:t> может быть сконструирован на плазмиде отдельно от </a:t>
            </a:r>
            <a:r>
              <a:rPr lang="en-US" sz="1800" dirty="0" smtClean="0"/>
              <a:t>Cas9 </a:t>
            </a:r>
            <a:endParaRPr lang="en-US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603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ademic.bnchcdn.com/static/img/minisite/ellis_crispr_tools/Figur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647700"/>
            <a:ext cx="8060284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1905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sz="1800" dirty="0" smtClean="0"/>
              <a:t>Ген РНК-</a:t>
            </a:r>
            <a:r>
              <a:rPr lang="ru-RU" sz="1800" dirty="0" err="1" smtClean="0"/>
              <a:t>целеуказателя</a:t>
            </a:r>
            <a:r>
              <a:rPr lang="ru-RU" sz="1800" dirty="0" smtClean="0"/>
              <a:t> может быть сконструирован на плазмиде отдельно от </a:t>
            </a:r>
            <a:r>
              <a:rPr lang="en-US" sz="1800" dirty="0" smtClean="0"/>
              <a:t>Cas9 </a:t>
            </a:r>
            <a:endParaRPr lang="en-US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14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5715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ru-RU" dirty="0" smtClean="0"/>
              <a:t>Применение этой системы для редактирования генома промышленного штамма </a:t>
            </a:r>
            <a:r>
              <a:rPr lang="en-US" i="1" dirty="0" smtClean="0"/>
              <a:t>S. cerevisiae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808" y="1640741"/>
            <a:ext cx="62929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</a:t>
            </a:r>
            <a:r>
              <a:rPr lang="ru-RU" sz="1600" b="1" dirty="0" err="1"/>
              <a:t>Этилкарбамат</a:t>
            </a:r>
            <a:r>
              <a:rPr lang="ru-RU" sz="1600" dirty="0"/>
              <a:t> (также называемый уретаном) -  это   сложный эфир </a:t>
            </a:r>
            <a:r>
              <a:rPr lang="ru-RU" sz="1600" dirty="0" err="1"/>
              <a:t>карбаминовой</a:t>
            </a:r>
            <a:r>
              <a:rPr lang="ru-RU" sz="1600" dirty="0"/>
              <a:t> кислоты с формулой CH</a:t>
            </a:r>
            <a:r>
              <a:rPr lang="ru-RU" sz="1600" baseline="-25000" dirty="0"/>
              <a:t>3</a:t>
            </a:r>
            <a:r>
              <a:rPr lang="ru-RU" sz="1600" dirty="0"/>
              <a:t>CH</a:t>
            </a:r>
            <a:r>
              <a:rPr lang="ru-RU" sz="1600" baseline="-25000" dirty="0"/>
              <a:t>2</a:t>
            </a:r>
            <a:r>
              <a:rPr lang="ru-RU" sz="1600" dirty="0"/>
              <a:t>OC(O)NH</a:t>
            </a:r>
            <a:r>
              <a:rPr lang="ru-RU" sz="1600" baseline="-25000" dirty="0"/>
              <a:t>2</a:t>
            </a:r>
            <a:r>
              <a:rPr lang="ru-RU" sz="1600" dirty="0"/>
              <a:t> </a:t>
            </a:r>
          </a:p>
          <a:p>
            <a:endParaRPr lang="en-US" sz="1600" dirty="0"/>
          </a:p>
          <a:p>
            <a:r>
              <a:rPr lang="ru-RU" sz="1600" dirty="0"/>
              <a:t>- он естественным образом образуется в небольших количествах во многих видах ферментированных продуктов и напитков</a:t>
            </a:r>
          </a:p>
          <a:p>
            <a:endParaRPr lang="en-US" sz="1600" dirty="0"/>
          </a:p>
          <a:p>
            <a:r>
              <a:rPr lang="ru-RU" sz="1600" dirty="0"/>
              <a:t>- в 1943 году было обнаружено, что  </a:t>
            </a:r>
            <a:r>
              <a:rPr lang="ru-RU" sz="1600" dirty="0" err="1"/>
              <a:t>этилкарбамат</a:t>
            </a:r>
            <a:r>
              <a:rPr lang="ru-RU" sz="1600" dirty="0"/>
              <a:t> является канцерогеном,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ru-RU" sz="1600" dirty="0"/>
              <a:t>- в 1968 – показано, что вызывает различные доброкачественные и злокачественные опухоли у множества экспериментальных животных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ru-RU" sz="1600" dirty="0"/>
              <a:t>- в 2007  был </a:t>
            </a:r>
            <a:r>
              <a:rPr lang="ru-RU" sz="1600" dirty="0" err="1"/>
              <a:t>реклассифицирован</a:t>
            </a:r>
            <a:r>
              <a:rPr lang="ru-RU" sz="1600" dirty="0"/>
              <a:t> как канцероген группы 2А</a:t>
            </a:r>
            <a:endParaRPr lang="en-US" sz="1600" dirty="0"/>
          </a:p>
        </p:txBody>
      </p:sp>
      <p:pic>
        <p:nvPicPr>
          <p:cNvPr id="4" name="Picture 12" descr="Структурная формула этилкарбама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36744"/>
            <a:ext cx="2384357" cy="12414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047750"/>
            <a:ext cx="6612900" cy="369332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Цель – снизить содержание </a:t>
            </a:r>
            <a:r>
              <a:rPr lang="ru-RU" dirty="0" err="1">
                <a:solidFill>
                  <a:schemeClr val="tx1"/>
                </a:solidFill>
              </a:rPr>
              <a:t>этилкарбамата</a:t>
            </a:r>
            <a:r>
              <a:rPr lang="ru-RU" dirty="0">
                <a:solidFill>
                  <a:schemeClr val="tx1"/>
                </a:solidFill>
              </a:rPr>
              <a:t> в виноградном сусле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29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акция мочевины этанола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71550"/>
            <a:ext cx="5202514" cy="1012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03" y="2222974"/>
            <a:ext cx="7333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ходе брожения дрожжевые клетки могут секретировать мочевину, из которой при взаимодействии с этанолом образуется </a:t>
            </a:r>
            <a:r>
              <a:rPr lang="ru-RU" sz="1600" dirty="0" err="1" smtClean="0"/>
              <a:t>этилкарбамат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На образование </a:t>
            </a:r>
            <a:r>
              <a:rPr lang="ru-RU" sz="1600" dirty="0" err="1"/>
              <a:t>этилкарбамата</a:t>
            </a:r>
            <a:r>
              <a:rPr lang="ru-RU" sz="1600" dirty="0"/>
              <a:t> влияют </a:t>
            </a:r>
            <a:r>
              <a:rPr lang="ru-RU" sz="1600" dirty="0" smtClean="0"/>
              <a:t>присутствие синильной </a:t>
            </a:r>
            <a:r>
              <a:rPr lang="ru-RU" sz="1600" dirty="0"/>
              <a:t>кислоты, ионов меди, нагревание </a:t>
            </a:r>
            <a:r>
              <a:rPr lang="ru-RU" sz="1600" dirty="0" smtClean="0"/>
              <a:t>и освещение.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798153"/>
            <a:ext cx="5302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 США норма содержания ЭК в вине не выше 15 </a:t>
            </a:r>
            <a:r>
              <a:rPr lang="ru-RU" sz="1600" dirty="0" err="1"/>
              <a:t>ppb</a:t>
            </a:r>
            <a:endParaRPr lang="ru-RU" sz="1600" dirty="0"/>
          </a:p>
          <a:p>
            <a:r>
              <a:rPr lang="ru-RU" sz="1600" dirty="0"/>
              <a:t>в более крепких алкогольных напитках – не выше 125 </a:t>
            </a:r>
            <a:r>
              <a:rPr lang="ru-RU" sz="1600" dirty="0" err="1"/>
              <a:t>ppb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3350"/>
            <a:ext cx="6944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Образование </a:t>
            </a:r>
            <a:r>
              <a:rPr lang="ru-RU" sz="2400" b="1" dirty="0" err="1" smtClean="0"/>
              <a:t>этилкарбамата</a:t>
            </a:r>
            <a:r>
              <a:rPr lang="ru-RU" sz="2400" b="1" dirty="0" smtClean="0"/>
              <a:t> в виноградном сусле</a:t>
            </a:r>
            <a:endParaRPr lang="en-US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22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medznate.ru/tw_refs/62/61114/61114_html_m4ed438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8" r="18267" b="60933"/>
          <a:stretch/>
        </p:blipFill>
        <p:spPr bwMode="auto">
          <a:xfrm>
            <a:off x="1371600" y="1047750"/>
            <a:ext cx="4472846" cy="2133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" t="29805" r="3991" b="29971"/>
          <a:stretch/>
        </p:blipFill>
        <p:spPr bwMode="auto">
          <a:xfrm>
            <a:off x="1447544" y="3736799"/>
            <a:ext cx="5055595" cy="1197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9596" y="281285"/>
            <a:ext cx="683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Пути образования мочевины  в клетках дрожжей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1788" y="234315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Car1</a:t>
            </a:r>
            <a:endParaRPr lang="ru-RU" sz="1200" b="1" dirty="0">
              <a:solidFill>
                <a:srgbClr val="00B05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429000" y="1311141"/>
            <a:ext cx="0" cy="24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1598" y="1304151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Dur12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1337" y="102864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CO</a:t>
            </a:r>
            <a:r>
              <a:rPr lang="en-US" sz="1000" b="1" baseline="-25000" dirty="0"/>
              <a:t>2</a:t>
            </a:r>
            <a:r>
              <a:rPr lang="en-US" sz="1000" b="1" dirty="0"/>
              <a:t> +</a:t>
            </a:r>
            <a:r>
              <a:rPr lang="ru-RU" sz="1000" b="1" dirty="0"/>
              <a:t> </a:t>
            </a:r>
            <a:r>
              <a:rPr lang="en-US" sz="1000" b="1" dirty="0"/>
              <a:t>NH</a:t>
            </a:r>
            <a:r>
              <a:rPr lang="en-US" sz="1000" b="1" baseline="-25000" dirty="0"/>
              <a:t>3</a:t>
            </a:r>
          </a:p>
          <a:p>
            <a:endParaRPr lang="ru-RU" sz="1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12834" y="2380547"/>
            <a:ext cx="545910" cy="545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40881" y="2380547"/>
            <a:ext cx="614150" cy="64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43600" y="2013287"/>
            <a:ext cx="51969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Can1</a:t>
            </a:r>
          </a:p>
          <a:p>
            <a:endParaRPr lang="en-US" sz="1200" b="1" dirty="0">
              <a:solidFill>
                <a:srgbClr val="00B050"/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Alp1</a:t>
            </a:r>
          </a:p>
          <a:p>
            <a:endParaRPr lang="en-US" sz="1200" b="1" dirty="0">
              <a:solidFill>
                <a:srgbClr val="00B050"/>
              </a:solidFill>
            </a:endParaRPr>
          </a:p>
          <a:p>
            <a:r>
              <a:rPr lang="en-US" sz="1200" b="1" dirty="0">
                <a:solidFill>
                  <a:srgbClr val="00B050"/>
                </a:solidFill>
              </a:rPr>
              <a:t>Gap1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2447151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L-</a:t>
            </a:r>
            <a:r>
              <a:rPr lang="ru-RU" sz="1200" b="1" dirty="0"/>
              <a:t>Аргинин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553200" y="2580760"/>
            <a:ext cx="20812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04705" y="2582078"/>
            <a:ext cx="20812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580943" y="62657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34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54615"/>
            <a:ext cx="4713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Стратегия инактивации гена </a:t>
            </a:r>
            <a:r>
              <a:rPr lang="en-US" sz="2400" b="1" i="1" dirty="0" smtClean="0"/>
              <a:t>CAR1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276350"/>
            <a:ext cx="6858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7391400" y="1276350"/>
            <a:ext cx="381000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904189" y="1276350"/>
            <a:ext cx="391211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733800" y="1299210"/>
            <a:ext cx="1371600" cy="186376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20015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CAR1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66194" y="69650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Cas9</a:t>
            </a:r>
            <a:endParaRPr lang="en-US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74694" y="1299209"/>
            <a:ext cx="381000" cy="1847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 25"/>
          <p:cNvSpPr/>
          <p:nvPr/>
        </p:nvSpPr>
        <p:spPr>
          <a:xfrm>
            <a:off x="3276600" y="1298257"/>
            <a:ext cx="381000" cy="184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19463" y="12075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7557" y="12118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4189" y="2571750"/>
            <a:ext cx="6858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381189" y="2571750"/>
            <a:ext cx="381000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H="1">
            <a:off x="893978" y="2571750"/>
            <a:ext cx="391211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Нашивка 31"/>
          <p:cNvSpPr/>
          <p:nvPr/>
        </p:nvSpPr>
        <p:spPr>
          <a:xfrm>
            <a:off x="3723589" y="2594610"/>
            <a:ext cx="1371600" cy="186376"/>
          </a:xfrm>
          <a:prstGeom prst="chevr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64483" y="2594609"/>
            <a:ext cx="381000" cy="1847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 40"/>
          <p:cNvSpPr/>
          <p:nvPr/>
        </p:nvSpPr>
        <p:spPr>
          <a:xfrm>
            <a:off x="3266389" y="2593657"/>
            <a:ext cx="381000" cy="184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09252" y="25029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07346" y="25072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33189" y="2517458"/>
            <a:ext cx="156805" cy="359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Группа 49"/>
          <p:cNvGrpSpPr/>
          <p:nvPr/>
        </p:nvGrpSpPr>
        <p:grpSpPr>
          <a:xfrm>
            <a:off x="3984965" y="2100858"/>
            <a:ext cx="782298" cy="373618"/>
            <a:chOff x="4724400" y="3188732"/>
            <a:chExt cx="782298" cy="37361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724400" y="3257550"/>
              <a:ext cx="782298" cy="228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125697" y="3280409"/>
              <a:ext cx="381000" cy="18478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724400" y="3279457"/>
              <a:ext cx="381000" cy="1847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67263" y="318873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68560" y="319301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3414998" y="2376368"/>
            <a:ext cx="395002" cy="144531"/>
            <a:chOff x="3414998" y="2147768"/>
            <a:chExt cx="395002" cy="144531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3604526" y="2147768"/>
              <a:ext cx="119063" cy="1445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3414998" y="2169677"/>
              <a:ext cx="395002" cy="12262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Группа 62"/>
          <p:cNvGrpSpPr/>
          <p:nvPr/>
        </p:nvGrpSpPr>
        <p:grpSpPr>
          <a:xfrm flipH="1">
            <a:off x="4938998" y="2343150"/>
            <a:ext cx="395002" cy="144531"/>
            <a:chOff x="3414998" y="2147768"/>
            <a:chExt cx="395002" cy="144531"/>
          </a:xfrm>
        </p:grpSpPr>
        <p:cxnSp>
          <p:nvCxnSpPr>
            <p:cNvPr id="64" name="Прямая соединительная линия 63"/>
            <p:cNvCxnSpPr/>
            <p:nvPr/>
          </p:nvCxnSpPr>
          <p:spPr>
            <a:xfrm flipH="1">
              <a:off x="3604526" y="2147768"/>
              <a:ext cx="119063" cy="14453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3414998" y="2169677"/>
              <a:ext cx="395002" cy="12262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924611" y="3714750"/>
            <a:ext cx="6858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7401611" y="3714750"/>
            <a:ext cx="381000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914400" y="3714750"/>
            <a:ext cx="391211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Прямоугольник 69"/>
          <p:cNvSpPr/>
          <p:nvPr/>
        </p:nvSpPr>
        <p:spPr>
          <a:xfrm>
            <a:off x="4310406" y="3737609"/>
            <a:ext cx="381000" cy="18478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Прямоугольник 70"/>
          <p:cNvSpPr/>
          <p:nvPr/>
        </p:nvSpPr>
        <p:spPr>
          <a:xfrm>
            <a:off x="3903942" y="3736657"/>
            <a:ext cx="381000" cy="18478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946805" y="364593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353269" y="36502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1145591" y="1885950"/>
            <a:ext cx="320040" cy="2694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Стрелка вниз 76"/>
          <p:cNvSpPr/>
          <p:nvPr/>
        </p:nvSpPr>
        <p:spPr>
          <a:xfrm>
            <a:off x="1135380" y="3181350"/>
            <a:ext cx="320040" cy="2694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Полилиния 77"/>
          <p:cNvSpPr/>
          <p:nvPr/>
        </p:nvSpPr>
        <p:spPr>
          <a:xfrm>
            <a:off x="3108960" y="1112520"/>
            <a:ext cx="266700" cy="68580"/>
          </a:xfrm>
          <a:custGeom>
            <a:avLst/>
            <a:gdLst>
              <a:gd name="connsiteX0" fmla="*/ 0 w 266700"/>
              <a:gd name="connsiteY0" fmla="*/ 68580 h 68580"/>
              <a:gd name="connsiteX1" fmla="*/ 266700 w 266700"/>
              <a:gd name="connsiteY1" fmla="*/ 68580 h 68580"/>
              <a:gd name="connsiteX2" fmla="*/ 198120 w 266700"/>
              <a:gd name="connsiteY2" fmla="*/ 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8580">
                <a:moveTo>
                  <a:pt x="0" y="68580"/>
                </a:moveTo>
                <a:lnTo>
                  <a:pt x="266700" y="68580"/>
                </a:lnTo>
                <a:lnTo>
                  <a:pt x="1981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Полилиния 78"/>
          <p:cNvSpPr/>
          <p:nvPr/>
        </p:nvSpPr>
        <p:spPr>
          <a:xfrm rot="10800000">
            <a:off x="5524500" y="1588770"/>
            <a:ext cx="266700" cy="68580"/>
          </a:xfrm>
          <a:custGeom>
            <a:avLst/>
            <a:gdLst>
              <a:gd name="connsiteX0" fmla="*/ 0 w 266700"/>
              <a:gd name="connsiteY0" fmla="*/ 68580 h 68580"/>
              <a:gd name="connsiteX1" fmla="*/ 266700 w 266700"/>
              <a:gd name="connsiteY1" fmla="*/ 68580 h 68580"/>
              <a:gd name="connsiteX2" fmla="*/ 198120 w 266700"/>
              <a:gd name="connsiteY2" fmla="*/ 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8580">
                <a:moveTo>
                  <a:pt x="0" y="68580"/>
                </a:moveTo>
                <a:lnTo>
                  <a:pt x="266700" y="68580"/>
                </a:lnTo>
                <a:lnTo>
                  <a:pt x="1981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Прямая со стрелкой 80"/>
          <p:cNvCxnSpPr/>
          <p:nvPr/>
        </p:nvCxnSpPr>
        <p:spPr>
          <a:xfrm>
            <a:off x="3124200" y="1809750"/>
            <a:ext cx="2667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олилиния 83"/>
          <p:cNvSpPr/>
          <p:nvPr/>
        </p:nvSpPr>
        <p:spPr>
          <a:xfrm>
            <a:off x="3718560" y="3562350"/>
            <a:ext cx="266700" cy="68580"/>
          </a:xfrm>
          <a:custGeom>
            <a:avLst/>
            <a:gdLst>
              <a:gd name="connsiteX0" fmla="*/ 0 w 266700"/>
              <a:gd name="connsiteY0" fmla="*/ 68580 h 68580"/>
              <a:gd name="connsiteX1" fmla="*/ 266700 w 266700"/>
              <a:gd name="connsiteY1" fmla="*/ 68580 h 68580"/>
              <a:gd name="connsiteX2" fmla="*/ 198120 w 266700"/>
              <a:gd name="connsiteY2" fmla="*/ 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8580">
                <a:moveTo>
                  <a:pt x="0" y="68580"/>
                </a:moveTo>
                <a:lnTo>
                  <a:pt x="266700" y="68580"/>
                </a:lnTo>
                <a:lnTo>
                  <a:pt x="1981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Полилиния 84"/>
          <p:cNvSpPr/>
          <p:nvPr/>
        </p:nvSpPr>
        <p:spPr>
          <a:xfrm rot="10800000">
            <a:off x="4572001" y="4038600"/>
            <a:ext cx="266700" cy="68580"/>
          </a:xfrm>
          <a:custGeom>
            <a:avLst/>
            <a:gdLst>
              <a:gd name="connsiteX0" fmla="*/ 0 w 266700"/>
              <a:gd name="connsiteY0" fmla="*/ 68580 h 68580"/>
              <a:gd name="connsiteX1" fmla="*/ 266700 w 266700"/>
              <a:gd name="connsiteY1" fmla="*/ 68580 h 68580"/>
              <a:gd name="connsiteX2" fmla="*/ 198120 w 266700"/>
              <a:gd name="connsiteY2" fmla="*/ 0 h 6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68580">
                <a:moveTo>
                  <a:pt x="0" y="68580"/>
                </a:moveTo>
                <a:lnTo>
                  <a:pt x="266700" y="68580"/>
                </a:lnTo>
                <a:lnTo>
                  <a:pt x="19812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Прямая со стрелкой 85"/>
          <p:cNvCxnSpPr/>
          <p:nvPr/>
        </p:nvCxnSpPr>
        <p:spPr>
          <a:xfrm>
            <a:off x="3733800" y="4259580"/>
            <a:ext cx="110490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8229600" y="120015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8077200" y="3638550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car1-</a:t>
            </a:r>
            <a:r>
              <a:rPr lang="el-GR" i="1" dirty="0" smtClean="0"/>
              <a:t>Δ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5" name="Группа 74"/>
          <p:cNvGrpSpPr/>
          <p:nvPr/>
        </p:nvGrpSpPr>
        <p:grpSpPr>
          <a:xfrm>
            <a:off x="4368869" y="952985"/>
            <a:ext cx="349725" cy="337434"/>
            <a:chOff x="8260875" y="2457683"/>
            <a:chExt cx="349725" cy="337434"/>
          </a:xfrm>
        </p:grpSpPr>
        <p:sp>
          <p:nvSpPr>
            <p:cNvPr id="80" name="Овал 79"/>
            <p:cNvSpPr/>
            <p:nvPr/>
          </p:nvSpPr>
          <p:spPr>
            <a:xfrm>
              <a:off x="8450671" y="2457683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8534400" y="2548077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3" name="Полилиния 82"/>
            <p:cNvSpPr/>
            <p:nvPr/>
          </p:nvSpPr>
          <p:spPr>
            <a:xfrm>
              <a:off x="8327171" y="2528168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Полилиния 86"/>
            <p:cNvSpPr/>
            <p:nvPr/>
          </p:nvSpPr>
          <p:spPr>
            <a:xfrm rot="6202895" flipH="1">
              <a:off x="8307627" y="2498276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713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2" cstate="print"/>
          <a:srcRect l="33007" t="36192" r="23700" b="23967"/>
          <a:stretch/>
        </p:blipFill>
        <p:spPr>
          <a:xfrm rot="16200000">
            <a:off x="2876461" y="1143089"/>
            <a:ext cx="2516546" cy="3087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54615"/>
            <a:ext cx="5872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Анализ полученных клонов</a:t>
            </a:r>
            <a:r>
              <a:rPr lang="en-US" sz="2400" b="1" dirty="0" smtClean="0"/>
              <a:t> </a:t>
            </a:r>
            <a:r>
              <a:rPr lang="ru-RU" sz="2400" b="1" dirty="0" smtClean="0"/>
              <a:t>методом ПЦР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67786" y="231769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2952750"/>
            <a:ext cx="84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car1-</a:t>
            </a:r>
            <a:r>
              <a:rPr lang="el-GR" i="1" dirty="0" smtClean="0"/>
              <a:t>Δ</a:t>
            </a:r>
            <a:r>
              <a:rPr lang="en-US" i="1" dirty="0" smtClean="0"/>
              <a:t> </a:t>
            </a:r>
            <a:endParaRPr lang="en-US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42235" y="2419350"/>
            <a:ext cx="448565" cy="0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142235" y="3137416"/>
            <a:ext cx="448565" cy="0"/>
          </a:xfrm>
          <a:prstGeom prst="straightConnector1">
            <a:avLst/>
          </a:prstGeom>
          <a:ln w="38100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300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ademic.bnchcdn.com/static/img/minisite/ellis_crispr_tools/Figur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2150"/>
            <a:ext cx="732347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19050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sz="2000" dirty="0" smtClean="0"/>
              <a:t>Можно ли использовать</a:t>
            </a:r>
            <a:r>
              <a:rPr lang="en-US" sz="2000" dirty="0" smtClean="0"/>
              <a:t> </a:t>
            </a:r>
            <a:r>
              <a:rPr lang="ru-RU" sz="2000" dirty="0" smtClean="0"/>
              <a:t>эту же систему для дрожжей </a:t>
            </a:r>
            <a:r>
              <a:rPr lang="en-US" sz="2000" i="1" dirty="0" smtClean="0"/>
              <a:t>Ogataea polymorpha</a:t>
            </a:r>
            <a:r>
              <a:rPr lang="ru-RU" sz="2000" dirty="0"/>
              <a:t>?</a:t>
            </a:r>
            <a:r>
              <a:rPr lang="ru-RU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" y="361950"/>
            <a:ext cx="891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Проблемы: </a:t>
            </a:r>
          </a:p>
          <a:p>
            <a:r>
              <a:rPr lang="ru-RU" sz="1600" dirty="0" smtClean="0"/>
              <a:t>1. Репарация разрыва в плазмиде будет происходить в основном не за счет гомологичной рекомбинации, а за счет негомологичного соединения концов.</a:t>
            </a:r>
          </a:p>
          <a:p>
            <a:r>
              <a:rPr lang="ru-RU" sz="1600" dirty="0" smtClean="0"/>
              <a:t>2. Промоторы </a:t>
            </a:r>
            <a:r>
              <a:rPr lang="en-US" sz="1600" i="1" dirty="0" smtClean="0"/>
              <a:t>S. cerevisiae </a:t>
            </a:r>
            <a:r>
              <a:rPr lang="ru-RU" sz="1600" dirty="0" smtClean="0"/>
              <a:t>плохо работают в </a:t>
            </a:r>
            <a:r>
              <a:rPr lang="en-US" sz="1600" i="1" dirty="0" smtClean="0"/>
              <a:t>O. polymorpha</a:t>
            </a:r>
            <a:r>
              <a:rPr lang="ru-RU" sz="1600" dirty="0"/>
              <a:t>,</a:t>
            </a:r>
            <a:r>
              <a:rPr lang="ru-RU" sz="1600" dirty="0" smtClean="0"/>
              <a:t> а </a:t>
            </a:r>
            <a:r>
              <a:rPr lang="ru-RU" sz="1600" dirty="0" err="1" smtClean="0"/>
              <a:t>кодоновый</a:t>
            </a:r>
            <a:r>
              <a:rPr lang="ru-RU" sz="1600" dirty="0" smtClean="0"/>
              <a:t> </a:t>
            </a:r>
            <a:r>
              <a:rPr lang="ru-RU" sz="1600" dirty="0"/>
              <a:t>состав гена </a:t>
            </a:r>
            <a:r>
              <a:rPr lang="en-US" sz="1600" dirty="0"/>
              <a:t>Cas9 </a:t>
            </a:r>
            <a:r>
              <a:rPr lang="ru-RU" sz="1600" dirty="0"/>
              <a:t> </a:t>
            </a:r>
            <a:r>
              <a:rPr lang="ru-RU" sz="1600" dirty="0" smtClean="0"/>
              <a:t>не оптимален для </a:t>
            </a:r>
            <a:r>
              <a:rPr lang="en-US" sz="1600" i="1" dirty="0" smtClean="0"/>
              <a:t>O. polymorpha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r>
              <a:rPr lang="en-US" sz="1600" dirty="0" smtClean="0"/>
              <a:t>3.</a:t>
            </a:r>
            <a:r>
              <a:rPr lang="ru-RU" sz="1600" dirty="0" smtClean="0"/>
              <a:t> Селективный маркер и дрожжевой репликатор не подходит для </a:t>
            </a:r>
            <a:r>
              <a:rPr lang="en-US" sz="1600" i="1" dirty="0" smtClean="0"/>
              <a:t>O. polymorpha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Дуга 4"/>
          <p:cNvSpPr/>
          <p:nvPr/>
        </p:nvSpPr>
        <p:spPr>
          <a:xfrm>
            <a:off x="7010400" y="2724150"/>
            <a:ext cx="228600" cy="228600"/>
          </a:xfrm>
          <a:prstGeom prst="arc">
            <a:avLst>
              <a:gd name="adj1" fmla="val 20515287"/>
              <a:gd name="adj2" fmla="val 11817652"/>
            </a:avLst>
          </a:prstGeom>
          <a:ln>
            <a:solidFill>
              <a:srgbClr val="FF0000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248400" y="3524250"/>
            <a:ext cx="228600" cy="190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248400" y="3524250"/>
            <a:ext cx="228600" cy="2014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05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 flipH="1" flipV="1">
            <a:off x="2878300" y="3335238"/>
            <a:ext cx="3723683" cy="685800"/>
          </a:xfrm>
          <a:prstGeom prst="roundRect">
            <a:avLst>
              <a:gd name="adj" fmla="val 311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4665301" y="3211600"/>
            <a:ext cx="1621143" cy="2566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31178" y="-19050"/>
            <a:ext cx="446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Система также из двух плазмид</a:t>
            </a:r>
            <a:endParaRPr lang="ru-RU" sz="2400" b="1" dirty="0"/>
          </a:p>
        </p:txBody>
      </p:sp>
      <p:grpSp>
        <p:nvGrpSpPr>
          <p:cNvPr id="15" name="Группа 14"/>
          <p:cNvGrpSpPr/>
          <p:nvPr/>
        </p:nvGrpSpPr>
        <p:grpSpPr>
          <a:xfrm flipH="1" flipV="1">
            <a:off x="2061154" y="1185505"/>
            <a:ext cx="4724400" cy="1143000"/>
            <a:chOff x="2057400" y="1866900"/>
            <a:chExt cx="4724400" cy="1143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057400" y="2095500"/>
              <a:ext cx="4724400" cy="685800"/>
            </a:xfrm>
            <a:prstGeom prst="roundRect">
              <a:avLst>
                <a:gd name="adj" fmla="val 3111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Стрелка вправо 16"/>
            <p:cNvSpPr/>
            <p:nvPr/>
          </p:nvSpPr>
          <p:spPr>
            <a:xfrm flipH="1">
              <a:off x="2217420" y="2552700"/>
              <a:ext cx="441198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962400" y="1874520"/>
              <a:ext cx="1181100" cy="4572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217420" y="1866900"/>
              <a:ext cx="982980" cy="4572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91200" y="1943100"/>
              <a:ext cx="7620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181600" y="1943100"/>
              <a:ext cx="5334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52800" y="1943100"/>
              <a:ext cx="457200" cy="304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006146" y="190940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LEU2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63040" y="190940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ori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074614" y="1944528"/>
            <a:ext cx="66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HARS6</a:t>
            </a:r>
            <a:endParaRPr lang="en-US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58196" y="191523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21322" y="1932563"/>
            <a:ext cx="109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G418-kan</a:t>
            </a:r>
            <a:r>
              <a:rPr lang="en-US" sz="1600" i="1" baseline="30000" dirty="0" smtClean="0"/>
              <a:t>R</a:t>
            </a:r>
            <a:endParaRPr lang="en-US" sz="1600" i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3036037" y="1215985"/>
            <a:ext cx="294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</a:t>
            </a:r>
            <a:r>
              <a:rPr lang="en-US" i="1" baseline="-25000" dirty="0" smtClean="0">
                <a:solidFill>
                  <a:srgbClr val="FFFF00"/>
                </a:solidFill>
              </a:rPr>
              <a:t>LAT1</a:t>
            </a:r>
            <a:r>
              <a:rPr lang="en-US" i="1" dirty="0" smtClean="0">
                <a:solidFill>
                  <a:srgbClr val="FFFF00"/>
                </a:solidFill>
              </a:rPr>
              <a:t>(Pp)-</a:t>
            </a:r>
            <a:r>
              <a:rPr lang="en-US" b="1" i="1" dirty="0" smtClean="0">
                <a:solidFill>
                  <a:srgbClr val="FFFF00"/>
                </a:solidFill>
              </a:rPr>
              <a:t>Cas9</a:t>
            </a:r>
            <a:r>
              <a:rPr lang="en-US" i="1" dirty="0" smtClean="0">
                <a:solidFill>
                  <a:srgbClr val="FFFF00"/>
                </a:solidFill>
              </a:rPr>
              <a:t>(Hs)-NLS(SV40) </a:t>
            </a:r>
            <a:endParaRPr lang="en-US" i="1" dirty="0">
              <a:solidFill>
                <a:srgbClr val="FFFF0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5791200" y="225230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72363" y="234017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PvuI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3733800" y="877728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SalI</a:t>
            </a:r>
            <a:endParaRPr lang="en-US" sz="14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3909060" y="1170265"/>
            <a:ext cx="4379" cy="12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581037" y="114740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62200" y="87653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PvuI</a:t>
            </a:r>
            <a:endParaRPr lang="en-US" sz="1400" dirty="0"/>
          </a:p>
        </p:txBody>
      </p:sp>
      <p:sp>
        <p:nvSpPr>
          <p:cNvPr id="55" name="Стрелка вправо 54"/>
          <p:cNvSpPr/>
          <p:nvPr/>
        </p:nvSpPr>
        <p:spPr>
          <a:xfrm flipH="1" flipV="1">
            <a:off x="5542804" y="3792438"/>
            <a:ext cx="98298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 55"/>
          <p:cNvSpPr/>
          <p:nvPr/>
        </p:nvSpPr>
        <p:spPr>
          <a:xfrm flipH="1" flipV="1">
            <a:off x="3603458" y="3182838"/>
            <a:ext cx="762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 56"/>
          <p:cNvSpPr/>
          <p:nvPr/>
        </p:nvSpPr>
        <p:spPr>
          <a:xfrm flipH="1" flipV="1">
            <a:off x="3005344" y="3178195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 57"/>
          <p:cNvSpPr/>
          <p:nvPr/>
        </p:nvSpPr>
        <p:spPr>
          <a:xfrm flipH="1" flipV="1">
            <a:off x="4933204" y="3868638"/>
            <a:ext cx="4572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963290" y="3830538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ori</a:t>
            </a:r>
            <a:endParaRPr lang="en-US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52004" y="3175218"/>
            <a:ext cx="66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HARS6</a:t>
            </a:r>
            <a:endParaRPr lang="en-US" sz="1400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3771900" y="315057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521572" y="3853696"/>
            <a:ext cx="109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G418-kan</a:t>
            </a:r>
            <a:r>
              <a:rPr lang="en-US" sz="1600" i="1" baseline="30000" dirty="0" smtClean="0"/>
              <a:t>R</a:t>
            </a:r>
            <a:endParaRPr lang="en-US" sz="1600" i="1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4648200" y="3137118"/>
            <a:ext cx="165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P</a:t>
            </a:r>
            <a:r>
              <a:rPr lang="en-US" i="1" baseline="-25000" dirty="0" smtClean="0">
                <a:solidFill>
                  <a:srgbClr val="FFFF00"/>
                </a:solidFill>
              </a:rPr>
              <a:t>LAT1</a:t>
            </a:r>
            <a:r>
              <a:rPr lang="en-US" i="1" dirty="0" smtClean="0">
                <a:solidFill>
                  <a:srgbClr val="FFFF00"/>
                </a:solidFill>
              </a:rPr>
              <a:t>-</a:t>
            </a:r>
            <a:r>
              <a:rPr lang="en-US" b="1" i="1" dirty="0" smtClean="0">
                <a:solidFill>
                  <a:srgbClr val="FFFF00"/>
                </a:solidFill>
              </a:rPr>
              <a:t>Cas9 </a:t>
            </a:r>
            <a:r>
              <a:rPr lang="en-US" i="1" dirty="0" smtClean="0">
                <a:solidFill>
                  <a:srgbClr val="FFFF00"/>
                </a:solidFill>
              </a:rPr>
              <a:t>5'-fr.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flipV="1">
            <a:off x="3264312" y="3792438"/>
            <a:ext cx="698088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Стрелка вправо 65"/>
          <p:cNvSpPr/>
          <p:nvPr/>
        </p:nvSpPr>
        <p:spPr>
          <a:xfrm flipV="1">
            <a:off x="4312173" y="3794373"/>
            <a:ext cx="544831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293627" y="383053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tRNA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49411" y="3857446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gRNAsc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962400" y="3912274"/>
            <a:ext cx="1524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400800" y="294977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SalI</a:t>
            </a:r>
            <a:endParaRPr lang="en-US" sz="1400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6296033" y="3196709"/>
            <a:ext cx="191651" cy="134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6392292" y="414295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097145" y="3921680"/>
            <a:ext cx="207408" cy="2039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04800" y="145908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Плазмида с геном </a:t>
            </a:r>
            <a:r>
              <a:rPr lang="en-US" dirty="0" smtClean="0"/>
              <a:t>Cas9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24596" y="34114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Плазмида с </a:t>
            </a:r>
            <a:r>
              <a:rPr lang="en-US" dirty="0" smtClean="0"/>
              <a:t>gRNA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012697" y="3695342"/>
            <a:ext cx="19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Режем по </a:t>
            </a:r>
            <a:r>
              <a:rPr lang="en-US" dirty="0" err="1" smtClean="0"/>
              <a:t>SalI</a:t>
            </a:r>
            <a:r>
              <a:rPr lang="en-US" dirty="0" smtClean="0"/>
              <a:t> </a:t>
            </a:r>
            <a:r>
              <a:rPr lang="en-US" dirty="0" err="1" smtClean="0"/>
              <a:t>NruI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467600" y="1545907"/>
            <a:ext cx="15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Режем по </a:t>
            </a:r>
            <a:r>
              <a:rPr lang="en-US" dirty="0" err="1" smtClean="0"/>
              <a:t>PvuI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228604" y="4248150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NruI</a:t>
            </a:r>
            <a:endParaRPr lang="en-US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96277" y="666750"/>
            <a:ext cx="0" cy="224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V="1">
            <a:off x="5785166" y="2571750"/>
            <a:ext cx="0" cy="224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V="1">
            <a:off x="6392292" y="4555927"/>
            <a:ext cx="0" cy="22413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>
            <a:off x="6742779" y="2872085"/>
            <a:ext cx="138081" cy="1310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6486533" y="2234981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334133" y="2340173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NruI</a:t>
            </a:r>
            <a:endParaRPr lang="en-US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10169" y="1163458"/>
            <a:ext cx="1253171" cy="13144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5017912" y="3059549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682745" y="2797373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PvuI</a:t>
            </a:r>
            <a:endParaRPr lang="en-US" sz="1400" dirty="0"/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 flipV="1">
            <a:off x="5716611" y="42113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497774" y="4299168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PvuI</a:t>
            </a:r>
            <a:endParaRPr lang="en-US" sz="1400" dirty="0"/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5029200" y="3114582"/>
            <a:ext cx="1253171" cy="13144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99163" y="2370841"/>
            <a:ext cx="680471" cy="7137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14856" y="4287880"/>
            <a:ext cx="680471" cy="7137"/>
          </a:xfrm>
          <a:prstGeom prst="straightConnector1">
            <a:avLst/>
          </a:prstGeom>
          <a:ln w="38100">
            <a:solidFill>
              <a:srgbClr val="FFC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793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86" y="68818"/>
            <a:ext cx="879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 счет рекомбинации </a:t>
            </a:r>
            <a:r>
              <a:rPr lang="ru-RU" b="1" i="1" dirty="0" err="1"/>
              <a:t>in</a:t>
            </a:r>
            <a:r>
              <a:rPr lang="ru-RU" b="1" i="1" dirty="0"/>
              <a:t> </a:t>
            </a:r>
            <a:r>
              <a:rPr lang="ru-RU" b="1" i="1" dirty="0" err="1"/>
              <a:t>vivo</a:t>
            </a:r>
            <a:r>
              <a:rPr lang="ru-RU" b="1" i="1" dirty="0"/>
              <a:t> </a:t>
            </a:r>
            <a:r>
              <a:rPr lang="ru-RU" b="1" dirty="0"/>
              <a:t>собирается автономная плазмида с целым </a:t>
            </a:r>
            <a:r>
              <a:rPr lang="ru-RU" b="1" dirty="0" smtClean="0"/>
              <a:t>маркером</a:t>
            </a:r>
            <a:endParaRPr lang="ru-RU" b="1" dirty="0"/>
          </a:p>
        </p:txBody>
      </p:sp>
      <p:sp>
        <p:nvSpPr>
          <p:cNvPr id="3" name="Стрелка вправо 2"/>
          <p:cNvSpPr/>
          <p:nvPr/>
        </p:nvSpPr>
        <p:spPr>
          <a:xfrm flipV="1">
            <a:off x="3343036" y="956905"/>
            <a:ext cx="4044497" cy="4572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право 3"/>
          <p:cNvSpPr/>
          <p:nvPr/>
        </p:nvSpPr>
        <p:spPr>
          <a:xfrm flipH="1" flipV="1">
            <a:off x="6404554" y="1642705"/>
            <a:ext cx="98298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00800" y="170396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G418</a:t>
            </a:r>
            <a:endParaRPr lang="en-US" sz="1600" i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4950791" y="987385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Cas9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flipH="1" flipV="1">
            <a:off x="1100920" y="2262545"/>
            <a:ext cx="3723683" cy="685800"/>
          </a:xfrm>
          <a:prstGeom prst="roundRect">
            <a:avLst>
              <a:gd name="adj" fmla="val 311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 flipV="1">
            <a:off x="2698624" y="2033945"/>
            <a:ext cx="2206736" cy="4572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трелка вправо 13"/>
          <p:cNvSpPr/>
          <p:nvPr/>
        </p:nvSpPr>
        <p:spPr>
          <a:xfrm flipH="1" flipV="1">
            <a:off x="3765424" y="2719745"/>
            <a:ext cx="98298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 flipV="1">
            <a:off x="1826078" y="2110145"/>
            <a:ext cx="762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 flipH="1" flipV="1">
            <a:off x="1227964" y="2105502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 flipH="1" flipV="1">
            <a:off x="3155824" y="2795945"/>
            <a:ext cx="4572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85910" y="2757845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ori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74624" y="2102525"/>
            <a:ext cx="66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HARS6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94520" y="207787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78100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G418</a:t>
            </a:r>
            <a:endParaRPr lang="en-US" sz="1600" i="1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3556620" y="206442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Cas9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1486932" y="2719745"/>
            <a:ext cx="698088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трелка вправо 23"/>
          <p:cNvSpPr/>
          <p:nvPr/>
        </p:nvSpPr>
        <p:spPr>
          <a:xfrm flipV="1">
            <a:off x="2534793" y="2721680"/>
            <a:ext cx="544831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16247" y="275784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tRNA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72031" y="2784753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gRNAsc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85020" y="2839581"/>
            <a:ext cx="1524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835978" y="2331125"/>
            <a:ext cx="148646" cy="1160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319765" y="2848987"/>
            <a:ext cx="207408" cy="2039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Дуга 32"/>
          <p:cNvSpPr/>
          <p:nvPr/>
        </p:nvSpPr>
        <p:spPr>
          <a:xfrm>
            <a:off x="7053725" y="1170265"/>
            <a:ext cx="657715" cy="691307"/>
          </a:xfrm>
          <a:prstGeom prst="arc">
            <a:avLst>
              <a:gd name="adj1" fmla="val 16200000"/>
              <a:gd name="adj2" fmla="val 52853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15233" y="1703963"/>
            <a:ext cx="229838" cy="360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 35"/>
          <p:cNvSpPr/>
          <p:nvPr/>
        </p:nvSpPr>
        <p:spPr>
          <a:xfrm>
            <a:off x="4615800" y="2022277"/>
            <a:ext cx="381000" cy="116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800961" y="1584797"/>
            <a:ext cx="304800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3800961" y="1584797"/>
            <a:ext cx="304800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876800" y="2022277"/>
            <a:ext cx="1295400" cy="9316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702254" y="2190750"/>
            <a:ext cx="1774746" cy="6051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Скругленный прямоугольник 40"/>
          <p:cNvSpPr/>
          <p:nvPr/>
        </p:nvSpPr>
        <p:spPr>
          <a:xfrm flipH="1" flipV="1">
            <a:off x="1676402" y="3943350"/>
            <a:ext cx="5105398" cy="685800"/>
          </a:xfrm>
          <a:prstGeom prst="roundRect">
            <a:avLst>
              <a:gd name="adj" fmla="val 311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Стрелка вправо 41"/>
          <p:cNvSpPr/>
          <p:nvPr/>
        </p:nvSpPr>
        <p:spPr>
          <a:xfrm flipV="1">
            <a:off x="1844231" y="3714750"/>
            <a:ext cx="4785169" cy="4572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Стрелка вправо 42"/>
          <p:cNvSpPr/>
          <p:nvPr/>
        </p:nvSpPr>
        <p:spPr>
          <a:xfrm flipH="1" flipV="1">
            <a:off x="5494020" y="4400550"/>
            <a:ext cx="98298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 flipH="1" flipV="1">
            <a:off x="1752600" y="4474964"/>
            <a:ext cx="762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 44"/>
          <p:cNvSpPr/>
          <p:nvPr/>
        </p:nvSpPr>
        <p:spPr>
          <a:xfrm flipH="1" flipV="1">
            <a:off x="2584133" y="4476750"/>
            <a:ext cx="533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 45"/>
          <p:cNvSpPr/>
          <p:nvPr/>
        </p:nvSpPr>
        <p:spPr>
          <a:xfrm flipH="1" flipV="1">
            <a:off x="4884420" y="4476750"/>
            <a:ext cx="4572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914506" y="443865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ori</a:t>
            </a:r>
            <a:endParaRPr lang="en-US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30793" y="4473773"/>
            <a:ext cx="669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HARS6</a:t>
            </a:r>
            <a:endParaRPr lang="en-US" sz="1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921042" y="444269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l-GR" dirty="0" smtClean="0"/>
              <a:t>μ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97505" y="44618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G418</a:t>
            </a:r>
            <a:endParaRPr lang="en-US" sz="1600" i="1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3673482" y="374523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Cas9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flipV="1">
            <a:off x="3215528" y="4400550"/>
            <a:ext cx="698088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Стрелка вправо 52"/>
          <p:cNvSpPr/>
          <p:nvPr/>
        </p:nvSpPr>
        <p:spPr>
          <a:xfrm flipV="1">
            <a:off x="4263389" y="4402485"/>
            <a:ext cx="544831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244843" y="443865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tRNA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200627" y="4465558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</a:rPr>
              <a:t>gRNAsc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913616" y="4520386"/>
            <a:ext cx="1524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 56"/>
          <p:cNvSpPr/>
          <p:nvPr/>
        </p:nvSpPr>
        <p:spPr>
          <a:xfrm>
            <a:off x="4048361" y="4529792"/>
            <a:ext cx="207408" cy="203954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23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/>
          <p:cNvSpPr/>
          <p:nvPr/>
        </p:nvSpPr>
        <p:spPr>
          <a:xfrm>
            <a:off x="6512512" y="1494063"/>
            <a:ext cx="2575836" cy="3397533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Полилиния 106"/>
          <p:cNvSpPr/>
          <p:nvPr/>
        </p:nvSpPr>
        <p:spPr>
          <a:xfrm>
            <a:off x="976544" y="1509204"/>
            <a:ext cx="5468644" cy="3382392"/>
          </a:xfrm>
          <a:custGeom>
            <a:avLst/>
            <a:gdLst>
              <a:gd name="connsiteX0" fmla="*/ 3195961 w 5468644"/>
              <a:gd name="connsiteY0" fmla="*/ 0 h 3382392"/>
              <a:gd name="connsiteX1" fmla="*/ 5468644 w 5468644"/>
              <a:gd name="connsiteY1" fmla="*/ 0 h 3382392"/>
              <a:gd name="connsiteX2" fmla="*/ 5468644 w 5468644"/>
              <a:gd name="connsiteY2" fmla="*/ 3382392 h 3382392"/>
              <a:gd name="connsiteX3" fmla="*/ 0 w 5468644"/>
              <a:gd name="connsiteY3" fmla="*/ 3382392 h 3382392"/>
              <a:gd name="connsiteX4" fmla="*/ 0 w 5468644"/>
              <a:gd name="connsiteY4" fmla="*/ 2610035 h 3382392"/>
              <a:gd name="connsiteX5" fmla="*/ 3204839 w 5468644"/>
              <a:gd name="connsiteY5" fmla="*/ 2610035 h 3382392"/>
              <a:gd name="connsiteX6" fmla="*/ 3195961 w 5468644"/>
              <a:gd name="connsiteY6" fmla="*/ 0 h 3382392"/>
              <a:gd name="connsiteX0" fmla="*/ 3195961 w 5468644"/>
              <a:gd name="connsiteY0" fmla="*/ 0 h 3382392"/>
              <a:gd name="connsiteX1" fmla="*/ 5468644 w 5468644"/>
              <a:gd name="connsiteY1" fmla="*/ 0 h 3382392"/>
              <a:gd name="connsiteX2" fmla="*/ 5468644 w 5468644"/>
              <a:gd name="connsiteY2" fmla="*/ 3382392 h 3382392"/>
              <a:gd name="connsiteX3" fmla="*/ 0 w 5468644"/>
              <a:gd name="connsiteY3" fmla="*/ 3382392 h 3382392"/>
              <a:gd name="connsiteX4" fmla="*/ 0 w 5468644"/>
              <a:gd name="connsiteY4" fmla="*/ 2610035 h 3382392"/>
              <a:gd name="connsiteX5" fmla="*/ 3204839 w 5468644"/>
              <a:gd name="connsiteY5" fmla="*/ 1819922 h 3382392"/>
              <a:gd name="connsiteX6" fmla="*/ 3195961 w 5468644"/>
              <a:gd name="connsiteY6" fmla="*/ 0 h 33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8644" h="3382392">
                <a:moveTo>
                  <a:pt x="3195961" y="0"/>
                </a:moveTo>
                <a:lnTo>
                  <a:pt x="5468644" y="0"/>
                </a:lnTo>
                <a:lnTo>
                  <a:pt x="5468644" y="3382392"/>
                </a:lnTo>
                <a:lnTo>
                  <a:pt x="0" y="3382392"/>
                </a:lnTo>
                <a:lnTo>
                  <a:pt x="0" y="2610035"/>
                </a:lnTo>
                <a:lnTo>
                  <a:pt x="3204839" y="1819922"/>
                </a:lnTo>
                <a:cubicBezTo>
                  <a:pt x="3201880" y="949910"/>
                  <a:pt x="3198920" y="870012"/>
                  <a:pt x="3195961" y="0"/>
                </a:cubicBezTo>
                <a:close/>
              </a:path>
            </a:pathLst>
          </a:cu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Прямоугольник 99"/>
          <p:cNvSpPr/>
          <p:nvPr/>
        </p:nvSpPr>
        <p:spPr>
          <a:xfrm>
            <a:off x="2041864" y="1504950"/>
            <a:ext cx="2049880" cy="1708413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Прямоугольник 98"/>
          <p:cNvSpPr/>
          <p:nvPr/>
        </p:nvSpPr>
        <p:spPr>
          <a:xfrm>
            <a:off x="30732" y="1515129"/>
            <a:ext cx="1943100" cy="1708413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Группа 76"/>
          <p:cNvGrpSpPr/>
          <p:nvPr/>
        </p:nvGrpSpPr>
        <p:grpSpPr>
          <a:xfrm>
            <a:off x="1112061" y="4611394"/>
            <a:ext cx="5212539" cy="0"/>
            <a:chOff x="4701540" y="3559102"/>
            <a:chExt cx="5212539" cy="0"/>
          </a:xfrm>
        </p:grpSpPr>
        <p:cxnSp>
          <p:nvCxnSpPr>
            <p:cNvPr id="78" name="Прямая соединительная линия 77"/>
            <p:cNvCxnSpPr/>
            <p:nvPr/>
          </p:nvCxnSpPr>
          <p:spPr>
            <a:xfrm>
              <a:off x="4701540" y="3559102"/>
              <a:ext cx="521253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4853940" y="3559102"/>
              <a:ext cx="4876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Прямая соединительная линия 92"/>
          <p:cNvCxnSpPr/>
          <p:nvPr/>
        </p:nvCxnSpPr>
        <p:spPr>
          <a:xfrm>
            <a:off x="2331261" y="4611394"/>
            <a:ext cx="2814889" cy="0"/>
          </a:xfrm>
          <a:prstGeom prst="lin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73748" y="3202476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7400" y="-19050"/>
            <a:ext cx="4899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Генетическая инженерия дрожжей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90550"/>
            <a:ext cx="6396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Дрожжи </a:t>
            </a:r>
            <a:r>
              <a:rPr lang="en-US" sz="1600" i="1" dirty="0" smtClean="0"/>
              <a:t>Saccharomyces cerevisiae</a:t>
            </a:r>
            <a:r>
              <a:rPr lang="en-US" sz="1600" dirty="0" smtClean="0"/>
              <a:t> </a:t>
            </a:r>
            <a:r>
              <a:rPr lang="ru-RU" sz="1600" dirty="0" smtClean="0"/>
              <a:t>– первый </a:t>
            </a:r>
            <a:r>
              <a:rPr lang="ru-RU" sz="1600" dirty="0" err="1" smtClean="0"/>
              <a:t>эукариотический</a:t>
            </a:r>
            <a:r>
              <a:rPr lang="ru-RU" sz="1600" dirty="0" smtClean="0"/>
              <a:t> организм, к которому были применены методы генетической инженерии.</a:t>
            </a:r>
            <a:endParaRPr lang="en-US" sz="1600" dirty="0" smtClean="0"/>
          </a:p>
          <a:p>
            <a:r>
              <a:rPr lang="en-US" sz="1000" dirty="0" err="1"/>
              <a:t>Hinnen</a:t>
            </a:r>
            <a:r>
              <a:rPr lang="en-US" sz="1000" dirty="0"/>
              <a:t>, A., J.B. Hicks, and G.R. Fink. 1978. Transformation of yeast. Proc. Natl. Acad. Sci. USA 75:1929-1933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00515" y="2226574"/>
            <a:ext cx="1905000" cy="697780"/>
          </a:xfrm>
          <a:prstGeom prst="roundRect">
            <a:avLst>
              <a:gd name="adj" fmla="val 2740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140486" y="2451616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07195" y="2074174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02180" y="2050330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87072" y="2077203"/>
            <a:ext cx="838200" cy="304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1595" y="205335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 X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1995" y="2771954"/>
            <a:ext cx="1002354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00" y="2214594"/>
            <a:ext cx="1833815" cy="697780"/>
          </a:xfrm>
          <a:prstGeom prst="roundRect">
            <a:avLst>
              <a:gd name="adj" fmla="val 2740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137160" y="2062194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2145" y="2038350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17037" y="2065223"/>
            <a:ext cx="838200" cy="304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75360" y="2041379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 X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1606" y="2759974"/>
            <a:ext cx="545154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8222" y="2747994"/>
            <a:ext cx="545154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68395" y="2217808"/>
            <a:ext cx="1833814" cy="697780"/>
          </a:xfrm>
          <a:prstGeom prst="roundRect">
            <a:avLst>
              <a:gd name="adj" fmla="val 27408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4329355" y="2065408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324340" y="2041564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09232" y="2068437"/>
            <a:ext cx="838200" cy="304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167555" y="2044593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 X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38955" y="2724150"/>
            <a:ext cx="457200" cy="3048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олилиния 35"/>
          <p:cNvSpPr/>
          <p:nvPr/>
        </p:nvSpPr>
        <p:spPr>
          <a:xfrm>
            <a:off x="4626535" y="2760345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 flipH="1">
            <a:off x="5234230" y="2760345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98842" y="2299216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393827" y="2266950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40" name="Полилиния 39"/>
          <p:cNvSpPr/>
          <p:nvPr/>
        </p:nvSpPr>
        <p:spPr>
          <a:xfrm flipH="1">
            <a:off x="6934746" y="2296359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8301583" y="2296359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802348" y="3201694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7424307" y="3049294"/>
            <a:ext cx="838200" cy="304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425139" y="301702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 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954748" y="3049294"/>
            <a:ext cx="424115" cy="3048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318728" y="3049294"/>
            <a:ext cx="424115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588712" y="3944132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817312" y="394335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6962092" y="3790950"/>
            <a:ext cx="424115" cy="3048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348932" y="3790950"/>
            <a:ext cx="424115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Прямоугольник 61"/>
          <p:cNvSpPr/>
          <p:nvPr/>
        </p:nvSpPr>
        <p:spPr>
          <a:xfrm>
            <a:off x="7447443" y="3789164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442428" y="3756898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5044702" y="3092990"/>
            <a:ext cx="189528" cy="261104"/>
            <a:chOff x="4319975" y="4082534"/>
            <a:chExt cx="189528" cy="350520"/>
          </a:xfrm>
        </p:grpSpPr>
        <p:cxnSp>
          <p:nvCxnSpPr>
            <p:cNvPr id="65" name="Прямая соединительная линия 64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8380660" y="2708910"/>
            <a:ext cx="189528" cy="261104"/>
            <a:chOff x="4319975" y="4082534"/>
            <a:chExt cx="189528" cy="350520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Стрелка вниз 70"/>
          <p:cNvSpPr/>
          <p:nvPr/>
        </p:nvSpPr>
        <p:spPr>
          <a:xfrm>
            <a:off x="7666265" y="3486150"/>
            <a:ext cx="320040" cy="18209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Группа 75"/>
          <p:cNvGrpSpPr/>
          <p:nvPr/>
        </p:nvGrpSpPr>
        <p:grpSpPr>
          <a:xfrm>
            <a:off x="3886200" y="3559102"/>
            <a:ext cx="2514600" cy="0"/>
            <a:chOff x="3733800" y="3559102"/>
            <a:chExt cx="2514600" cy="0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3733800" y="3559102"/>
              <a:ext cx="2514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962400" y="3559102"/>
              <a:ext cx="2133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Полилиния 73"/>
          <p:cNvSpPr/>
          <p:nvPr/>
        </p:nvSpPr>
        <p:spPr>
          <a:xfrm>
            <a:off x="4722495" y="3404235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5" name="Полилиния 74"/>
          <p:cNvSpPr/>
          <p:nvPr/>
        </p:nvSpPr>
        <p:spPr>
          <a:xfrm flipH="1">
            <a:off x="5105400" y="3404235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1561893" y="4456137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3" name="Полилиния 82"/>
          <p:cNvSpPr/>
          <p:nvPr/>
        </p:nvSpPr>
        <p:spPr>
          <a:xfrm flipH="1">
            <a:off x="1944798" y="4456137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5146150" y="4456137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5" name="Полилиния 84"/>
          <p:cNvSpPr/>
          <p:nvPr/>
        </p:nvSpPr>
        <p:spPr>
          <a:xfrm flipH="1">
            <a:off x="5529055" y="4456137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59115" y="4458994"/>
            <a:ext cx="838200" cy="304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717438" y="442672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 X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681159" y="4458994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3676144" y="4426728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95" name="Стрелка вниз 94"/>
          <p:cNvSpPr/>
          <p:nvPr/>
        </p:nvSpPr>
        <p:spPr>
          <a:xfrm>
            <a:off x="4953000" y="3902486"/>
            <a:ext cx="320040" cy="26946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486400" y="3486150"/>
            <a:ext cx="102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Chromosome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30732" y="1515130"/>
            <a:ext cx="187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Низкокопийные</a:t>
            </a:r>
            <a:r>
              <a:rPr lang="ru-RU" sz="1400" dirty="0" smtClean="0"/>
              <a:t> плазмиды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095500" y="1504950"/>
            <a:ext cx="187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 smtClean="0"/>
              <a:t>Высококопийные</a:t>
            </a:r>
            <a:r>
              <a:rPr lang="ru-RU" sz="1400" dirty="0" smtClean="0"/>
              <a:t> плазмиды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115995" y="1515130"/>
            <a:ext cx="2437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Интеграция однократным кроссинговером</a:t>
            </a:r>
            <a:endParaRPr lang="en-US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796321" y="1667530"/>
            <a:ext cx="187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Интеграция двойным кроссинговером</a:t>
            </a:r>
            <a:endParaRPr lang="en-US" sz="1400" dirty="0"/>
          </a:p>
        </p:txBody>
      </p:sp>
      <p:grpSp>
        <p:nvGrpSpPr>
          <p:cNvPr id="103" name="Группа 102"/>
          <p:cNvGrpSpPr/>
          <p:nvPr/>
        </p:nvGrpSpPr>
        <p:grpSpPr>
          <a:xfrm>
            <a:off x="7079385" y="2704553"/>
            <a:ext cx="189528" cy="261104"/>
            <a:chOff x="4319975" y="4082534"/>
            <a:chExt cx="189528" cy="35052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8162130" y="3310721"/>
            <a:ext cx="102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Chromosome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12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62"/>
          <a:stretch/>
        </p:blipFill>
        <p:spPr bwMode="auto">
          <a:xfrm>
            <a:off x="914400" y="1428750"/>
            <a:ext cx="2716961" cy="245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6447" y="3501937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G418 60 </a:t>
            </a:r>
            <a:r>
              <a:rPr lang="el-GR" dirty="0" smtClean="0">
                <a:solidFill>
                  <a:srgbClr val="FFFF00"/>
                </a:solidFill>
              </a:rPr>
              <a:t>μ</a:t>
            </a:r>
            <a:r>
              <a:rPr lang="en-US" dirty="0" smtClean="0">
                <a:solidFill>
                  <a:srgbClr val="FFFF00"/>
                </a:solidFill>
              </a:rPr>
              <a:t>g/ml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85526" y="2191418"/>
            <a:ext cx="216024" cy="216024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2908852" y="2501222"/>
            <a:ext cx="216024" cy="216024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027151" y="2473091"/>
            <a:ext cx="216024" cy="216024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1827869" y="2977147"/>
            <a:ext cx="216024" cy="216024"/>
          </a:xfrm>
          <a:prstGeom prst="ellipse">
            <a:avLst/>
          </a:prstGeom>
          <a:noFill/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5693" y="88285"/>
            <a:ext cx="689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Инактивация гена </a:t>
            </a:r>
            <a:r>
              <a:rPr lang="en-US" sz="2400" b="1" i="1" dirty="0" smtClean="0"/>
              <a:t>MET8</a:t>
            </a:r>
            <a:r>
              <a:rPr lang="ru-RU" sz="2400" b="1" dirty="0" smtClean="0"/>
              <a:t> при помощи </a:t>
            </a:r>
            <a:r>
              <a:rPr lang="en-US" sz="2400" b="1" dirty="0" smtClean="0"/>
              <a:t> CRISPR-Cas9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3815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 нарушении гена </a:t>
            </a:r>
            <a:r>
              <a:rPr lang="en-US" sz="1600" i="1" dirty="0" smtClean="0"/>
              <a:t>MET8</a:t>
            </a:r>
            <a:r>
              <a:rPr lang="ru-RU" sz="1600" dirty="0" smtClean="0"/>
              <a:t> в клетках метилотрофных дрожжей происходит накопление флуоресцирующих </a:t>
            </a:r>
            <a:r>
              <a:rPr lang="ru-RU" sz="1600" dirty="0" err="1" smtClean="0"/>
              <a:t>порфиринов</a:t>
            </a:r>
            <a:r>
              <a:rPr lang="ru-RU" sz="1600" dirty="0" smtClean="0"/>
              <a:t>, что можно наблюдать по красной флуоресценции, возбуждаемой светом с длиной волны около 400 </a:t>
            </a:r>
            <a:r>
              <a:rPr lang="ru-RU" sz="1600" dirty="0" err="1" smtClean="0"/>
              <a:t>нм</a:t>
            </a:r>
            <a:r>
              <a:rPr lang="ru-RU" sz="1600" dirty="0" smtClean="0"/>
              <a:t>.   </a:t>
            </a:r>
            <a:endParaRPr lang="en-US" sz="16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394335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Трансформанты </a:t>
            </a:r>
            <a:r>
              <a:rPr lang="en-US" sz="1400" i="1" dirty="0" smtClean="0"/>
              <a:t>Ogataea polymorpha</a:t>
            </a:r>
            <a:r>
              <a:rPr lang="ru-RU" sz="1400" dirty="0" smtClean="0"/>
              <a:t>, полученные при помощи векторов для индуцируемой </a:t>
            </a:r>
            <a:r>
              <a:rPr lang="en-US" sz="1400" dirty="0" smtClean="0"/>
              <a:t>CRISPR</a:t>
            </a:r>
            <a:r>
              <a:rPr lang="ru-RU" sz="1400" dirty="0" smtClean="0"/>
              <a:t> инактивации гена </a:t>
            </a:r>
            <a:r>
              <a:rPr lang="en-US" sz="1400" i="1" dirty="0" smtClean="0"/>
              <a:t>MET8</a:t>
            </a:r>
            <a:endParaRPr lang="en-US" sz="14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867275" y="1440418"/>
            <a:ext cx="3627529" cy="2655332"/>
            <a:chOff x="4830671" y="3276600"/>
            <a:chExt cx="3627529" cy="2655332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2671" y="3581401"/>
              <a:ext cx="1981200" cy="2005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211136" y="3581401"/>
              <a:ext cx="9240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met8-</a:t>
              </a:r>
              <a:r>
                <a:rPr lang="el-GR" i="1" dirty="0" smtClean="0"/>
                <a:t>Δ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84640" y="3276600"/>
              <a:ext cx="5020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02035" y="3516868"/>
              <a:ext cx="9240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met8-</a:t>
              </a:r>
              <a:r>
                <a:rPr lang="el-GR" i="1" dirty="0" smtClean="0"/>
                <a:t>Δ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5471" y="4126468"/>
              <a:ext cx="5020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0671" y="4876800"/>
              <a:ext cx="9240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met8-</a:t>
              </a:r>
              <a:r>
                <a:rPr lang="el-GR" i="1" dirty="0" smtClean="0"/>
                <a:t>Δ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87100" y="5562600"/>
              <a:ext cx="9240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met8-</a:t>
              </a:r>
              <a:r>
                <a:rPr lang="el-GR" i="1" dirty="0" smtClean="0"/>
                <a:t>Δ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4164" y="4800600"/>
              <a:ext cx="9240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met8-</a:t>
              </a:r>
              <a:r>
                <a:rPr lang="el-GR" i="1" dirty="0" smtClean="0"/>
                <a:t>Δ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34164" y="4126468"/>
              <a:ext cx="5020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92671" y="5486400"/>
              <a:ext cx="5020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225889" y="5377934"/>
              <a:ext cx="5020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WT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000" y="4196775"/>
            <a:ext cx="3729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Флуоресценция </a:t>
            </a:r>
            <a:r>
              <a:rPr lang="ru-RU" sz="1600" dirty="0" err="1" smtClean="0">
                <a:solidFill>
                  <a:srgbClr val="7030A0"/>
                </a:solidFill>
              </a:rPr>
              <a:t>порфирина</a:t>
            </a:r>
            <a:r>
              <a:rPr lang="ru-RU" sz="1600" dirty="0" smtClean="0">
                <a:solidFill>
                  <a:srgbClr val="7030A0"/>
                </a:solidFill>
              </a:rPr>
              <a:t> у мутантов </a:t>
            </a:r>
            <a:r>
              <a:rPr lang="en-US" sz="1600" i="1" dirty="0" smtClean="0">
                <a:solidFill>
                  <a:srgbClr val="7030A0"/>
                </a:solidFill>
              </a:rPr>
              <a:t>met8-</a:t>
            </a:r>
            <a:r>
              <a:rPr lang="el-GR" sz="1600" i="1" dirty="0" smtClean="0">
                <a:solidFill>
                  <a:srgbClr val="7030A0"/>
                </a:solidFill>
              </a:rPr>
              <a:t>Δ</a:t>
            </a:r>
            <a:r>
              <a:rPr lang="en-US" sz="1600" i="1" dirty="0" smtClean="0">
                <a:solidFill>
                  <a:srgbClr val="7030A0"/>
                </a:solidFill>
              </a:rPr>
              <a:t> Komagataella phaffii</a:t>
            </a:r>
            <a:endParaRPr lang="en-US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561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666750"/>
            <a:ext cx="3224584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0965" y="128885"/>
            <a:ext cx="610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Инактивация гена </a:t>
            </a:r>
            <a:r>
              <a:rPr lang="en-US" sz="2400" b="1" i="1" dirty="0" smtClean="0"/>
              <a:t>ADE2 Ogataea haglerorum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4010501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Трансформанты </a:t>
            </a:r>
            <a:r>
              <a:rPr lang="en-US" sz="1400" i="1" dirty="0" smtClean="0"/>
              <a:t>Ogataea haglerorum</a:t>
            </a:r>
            <a:r>
              <a:rPr lang="ru-RU" sz="1400" dirty="0" smtClean="0"/>
              <a:t>, полученные при помощи векторов для индуцируемой </a:t>
            </a:r>
            <a:r>
              <a:rPr lang="en-US" sz="1400" dirty="0" smtClean="0"/>
              <a:t>CRISPR</a:t>
            </a:r>
            <a:r>
              <a:rPr lang="ru-RU" sz="1400" dirty="0" smtClean="0"/>
              <a:t> инактивации гена </a:t>
            </a:r>
            <a:r>
              <a:rPr lang="en-US" sz="1400" i="1" dirty="0" smtClean="0"/>
              <a:t>ADE2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9562" y="1708487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800080"/>
                </a:solidFill>
              </a:rPr>
              <a:t>При нарушении гена </a:t>
            </a:r>
            <a:r>
              <a:rPr lang="en-US" sz="2000" i="1" dirty="0" smtClean="0">
                <a:solidFill>
                  <a:srgbClr val="800080"/>
                </a:solidFill>
              </a:rPr>
              <a:t>ADE2</a:t>
            </a:r>
            <a:r>
              <a:rPr lang="ru-RU" sz="2000" dirty="0" smtClean="0">
                <a:solidFill>
                  <a:srgbClr val="800080"/>
                </a:solidFill>
              </a:rPr>
              <a:t> в клетках дрожжей накапливается красный пигмент.   </a:t>
            </a:r>
            <a:endParaRPr lang="en-US" sz="20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118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23250" y="1190665"/>
            <a:ext cx="658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5'-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AATGGTCTC</a:t>
            </a:r>
            <a:r>
              <a:rPr lang="en-US" sz="2000" b="1" dirty="0" smtClean="0">
                <a:latin typeface="Consolas" panose="020B0609020204030204" pitchFamily="49" charset="0"/>
              </a:rPr>
              <a:t>TGGAGACGGATAGATC CGGA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CGG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ACGTTT</a:t>
            </a:r>
            <a:r>
              <a:rPr lang="en-US" sz="2000" b="1" dirty="0" smtClean="0">
                <a:latin typeface="Consolas" panose="020B0609020204030204" pitchFamily="49" charset="0"/>
              </a:rPr>
              <a:t>-3'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81900" y="962065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552750" y="17897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3250" y="2289674"/>
            <a:ext cx="658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5'-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AATGGTCTC</a:t>
            </a:r>
            <a:r>
              <a:rPr lang="en-US" sz="2000" b="1" dirty="0" smtClean="0">
                <a:latin typeface="Consolas" panose="020B0609020204030204" pitchFamily="49" charset="0"/>
              </a:rPr>
              <a:t>TGGAGACGGATAGATC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-</a:t>
            </a:r>
            <a:r>
              <a:rPr lang="en-US" sz="2000" b="1" dirty="0" smtClean="0">
                <a:latin typeface="Consolas" panose="020B0609020204030204" pitchFamily="49" charset="0"/>
              </a:rPr>
              <a:t>GGA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CGG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ACGTTT</a:t>
            </a:r>
            <a:r>
              <a:rPr lang="en-US" sz="2000" b="1" dirty="0" smtClean="0">
                <a:latin typeface="Consolas" panose="020B0609020204030204" pitchFamily="49" charset="0"/>
              </a:rPr>
              <a:t>-3'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646" y="3156469"/>
            <a:ext cx="6582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5'-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AATGGTCTC</a:t>
            </a:r>
            <a:r>
              <a:rPr lang="en-US" sz="2000" b="1" dirty="0" smtClean="0">
                <a:latin typeface="Consolas" panose="020B0609020204030204" pitchFamily="49" charset="0"/>
              </a:rPr>
              <a:t>TGGAGACGGATAGATC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</a:t>
            </a:r>
            <a:r>
              <a:rPr lang="en-US" sz="2000" b="1" dirty="0" smtClean="0">
                <a:latin typeface="Consolas" panose="020B0609020204030204" pitchFamily="49" charset="0"/>
              </a:rPr>
              <a:t>CGGA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CGG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ACGTTT</a:t>
            </a:r>
            <a:r>
              <a:rPr lang="en-US" sz="2000" b="1" dirty="0" smtClean="0">
                <a:latin typeface="Consolas" panose="020B0609020204030204" pitchFamily="49" charset="0"/>
              </a:rPr>
              <a:t>-3'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4851" y="1266865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57726" y="2461184"/>
            <a:ext cx="187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</a:t>
            </a:r>
            <a:r>
              <a:rPr lang="en-US" sz="2400" b="1" dirty="0" err="1" smtClean="0"/>
              <a:t>bp</a:t>
            </a:r>
            <a:r>
              <a:rPr lang="en-US" sz="2400" b="1" dirty="0" smtClean="0"/>
              <a:t> deletion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57725" y="3243600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 </a:t>
            </a:r>
            <a:r>
              <a:rPr lang="en-US" sz="2400" b="1" dirty="0" err="1" smtClean="0"/>
              <a:t>bp</a:t>
            </a:r>
            <a:r>
              <a:rPr lang="en-US" sz="2400" b="1" dirty="0" smtClean="0"/>
              <a:t> insertion</a:t>
            </a:r>
            <a:endParaRPr lang="en-US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251" y="1495465"/>
            <a:ext cx="6734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3'-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TTACCAGAG</a:t>
            </a:r>
            <a:r>
              <a:rPr lang="en-US" sz="2000" b="1" dirty="0" smtClean="0">
                <a:latin typeface="Consolas" panose="020B0609020204030204" pitchFamily="49" charset="0"/>
              </a:rPr>
              <a:t>ACCTCTGCCTATCTAGG CCT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GCC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TGCAAA</a:t>
            </a:r>
            <a:r>
              <a:rPr lang="en-US" sz="2000" b="1" dirty="0" smtClean="0">
                <a:latin typeface="Consolas" panose="020B0609020204030204" pitchFamily="49" charset="0"/>
              </a:rPr>
              <a:t>-5'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625" y="2594474"/>
            <a:ext cx="6734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3'-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TTACCAGAG</a:t>
            </a:r>
            <a:r>
              <a:rPr lang="en-US" sz="2000" b="1" dirty="0" smtClean="0">
                <a:latin typeface="Consolas" panose="020B0609020204030204" pitchFamily="49" charset="0"/>
              </a:rPr>
              <a:t>ACCTCTGCCTATCTAG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-</a:t>
            </a:r>
            <a:r>
              <a:rPr lang="en-US" sz="2000" b="1" dirty="0" smtClean="0">
                <a:latin typeface="Consolas" panose="020B0609020204030204" pitchFamily="49" charset="0"/>
              </a:rPr>
              <a:t>CCT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GCC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TGCAAA</a:t>
            </a:r>
            <a:r>
              <a:rPr lang="en-US" sz="2000" b="1" dirty="0" smtClean="0">
                <a:latin typeface="Consolas" panose="020B0609020204030204" pitchFamily="49" charset="0"/>
              </a:rPr>
              <a:t>-5'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3467040"/>
            <a:ext cx="6734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</a:rPr>
              <a:t>3'-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TTACCAGAG</a:t>
            </a:r>
            <a:r>
              <a:rPr lang="en-US" sz="2000" b="1" dirty="0" smtClean="0">
                <a:latin typeface="Consolas" panose="020B0609020204030204" pitchFamily="49" charset="0"/>
              </a:rPr>
              <a:t>ACCTCTGCCTATCTAGG</a:t>
            </a:r>
            <a:r>
              <a:rPr lang="en-US" sz="2000" b="1" dirty="0" smtClean="0">
                <a:solidFill>
                  <a:srgbClr val="0000FF"/>
                </a:solidFill>
                <a:latin typeface="Consolas" panose="020B0609020204030204" pitchFamily="49" charset="0"/>
              </a:rPr>
              <a:t>G</a:t>
            </a:r>
            <a:r>
              <a:rPr lang="en-US" sz="2000" b="1" dirty="0" smtClean="0">
                <a:latin typeface="Consolas" panose="020B0609020204030204" pitchFamily="49" charset="0"/>
              </a:rPr>
              <a:t>CCT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GCC</a:t>
            </a:r>
            <a:r>
              <a:rPr lang="en-US" sz="2000" b="1" dirty="0" smtClean="0">
                <a:solidFill>
                  <a:srgbClr val="B2B2B2"/>
                </a:solidFill>
                <a:latin typeface="Consolas" panose="020B0609020204030204" pitchFamily="49" charset="0"/>
              </a:rPr>
              <a:t>TGCAAA</a:t>
            </a:r>
            <a:r>
              <a:rPr lang="en-US" sz="2000" b="1" dirty="0" smtClean="0">
                <a:latin typeface="Consolas" panose="020B0609020204030204" pitchFamily="49" charset="0"/>
              </a:rPr>
              <a:t>-5'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746" y="190440"/>
            <a:ext cx="8296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Мутации в гене </a:t>
            </a:r>
            <a:r>
              <a:rPr lang="en-US" sz="2000" b="1" i="1" dirty="0" smtClean="0"/>
              <a:t>ADE2 Ogataea haglerorum</a:t>
            </a:r>
            <a:r>
              <a:rPr lang="ru-RU" sz="2000" b="1" dirty="0" smtClean="0"/>
              <a:t>, индуцированные </a:t>
            </a:r>
            <a:r>
              <a:rPr lang="en-US" sz="2000" b="1" dirty="0" smtClean="0"/>
              <a:t>CRISPR-Cas9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4437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5735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CRISPR-Cas9 – </a:t>
            </a:r>
            <a:r>
              <a:rPr lang="ru-RU" dirty="0" smtClean="0"/>
              <a:t>эффективный инструмент для редактирования генома дрожжей. 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Его эффективность в конкретных случаях может быть неодинаковой.</a:t>
            </a:r>
          </a:p>
          <a:p>
            <a:endParaRPr lang="ru-RU" dirty="0"/>
          </a:p>
          <a:p>
            <a:r>
              <a:rPr lang="ru-RU" dirty="0" smtClean="0"/>
              <a:t>Данных о сравнении разных подходов при использовании </a:t>
            </a:r>
            <a:r>
              <a:rPr lang="en-US" dirty="0" smtClean="0"/>
              <a:t>CRISPR-Cas9</a:t>
            </a:r>
            <a:r>
              <a:rPr lang="ru-RU" dirty="0" smtClean="0"/>
              <a:t> для дрожжей недостаточно. Есть большое поле для исследований.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3815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Заключение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49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9075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Спасибо за внимание!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26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рямоугольник 105"/>
          <p:cNvSpPr/>
          <p:nvPr/>
        </p:nvSpPr>
        <p:spPr>
          <a:xfrm>
            <a:off x="371434" y="905249"/>
            <a:ext cx="2575836" cy="3397533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32670" y="2613662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7400" y="57150"/>
            <a:ext cx="439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Бывают более сложные задачи</a:t>
            </a:r>
            <a:endParaRPr lang="en-US" sz="2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99408" y="1862802"/>
            <a:ext cx="1371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257764" y="1710402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52749" y="1678136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sp>
        <p:nvSpPr>
          <p:cNvPr id="40" name="Полилиния 39"/>
          <p:cNvSpPr/>
          <p:nvPr/>
        </p:nvSpPr>
        <p:spPr>
          <a:xfrm flipH="1">
            <a:off x="793668" y="1707545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160505" y="1707545"/>
            <a:ext cx="390525" cy="310515"/>
          </a:xfrm>
          <a:custGeom>
            <a:avLst/>
            <a:gdLst>
              <a:gd name="connsiteX0" fmla="*/ 390525 w 390525"/>
              <a:gd name="connsiteY0" fmla="*/ 0 h 310515"/>
              <a:gd name="connsiteX1" fmla="*/ 0 w 390525"/>
              <a:gd name="connsiteY1" fmla="*/ 0 h 310515"/>
              <a:gd name="connsiteX2" fmla="*/ 0 w 390525"/>
              <a:gd name="connsiteY2" fmla="*/ 310515 h 310515"/>
              <a:gd name="connsiteX3" fmla="*/ 388620 w 390525"/>
              <a:gd name="connsiteY3" fmla="*/ 310515 h 31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310515">
                <a:moveTo>
                  <a:pt x="390525" y="0"/>
                </a:moveTo>
                <a:lnTo>
                  <a:pt x="0" y="0"/>
                </a:lnTo>
                <a:lnTo>
                  <a:pt x="0" y="310515"/>
                </a:lnTo>
                <a:lnTo>
                  <a:pt x="388620" y="310515"/>
                </a:ln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61270" y="2612880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283229" y="2460480"/>
            <a:ext cx="838200" cy="3048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284061" y="2428214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Gene 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13670" y="2460480"/>
            <a:ext cx="424115" cy="3048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77650" y="2460480"/>
            <a:ext cx="424115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47634" y="3355318"/>
            <a:ext cx="25146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76234" y="3354536"/>
            <a:ext cx="2133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821014" y="3202136"/>
            <a:ext cx="424115" cy="30480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207854" y="3202136"/>
            <a:ext cx="424115" cy="3048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Прямоугольник 61"/>
          <p:cNvSpPr/>
          <p:nvPr/>
        </p:nvSpPr>
        <p:spPr>
          <a:xfrm>
            <a:off x="1306365" y="3200350"/>
            <a:ext cx="838200" cy="304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301350" y="3168084"/>
            <a:ext cx="86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arker</a:t>
            </a:r>
            <a:endParaRPr lang="en-US" dirty="0"/>
          </a:p>
        </p:txBody>
      </p:sp>
      <p:grpSp>
        <p:nvGrpSpPr>
          <p:cNvPr id="68" name="Группа 67"/>
          <p:cNvGrpSpPr/>
          <p:nvPr/>
        </p:nvGrpSpPr>
        <p:grpSpPr>
          <a:xfrm>
            <a:off x="2239582" y="2120096"/>
            <a:ext cx="189528" cy="261104"/>
            <a:chOff x="4319975" y="4082534"/>
            <a:chExt cx="189528" cy="350520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Стрелка вниз 70"/>
          <p:cNvSpPr/>
          <p:nvPr/>
        </p:nvSpPr>
        <p:spPr>
          <a:xfrm>
            <a:off x="1525187" y="2897336"/>
            <a:ext cx="320040" cy="18209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55243" y="1078716"/>
            <a:ext cx="1879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Интеграция двойным кроссинговером</a:t>
            </a:r>
            <a:endParaRPr lang="en-US" sz="1400" dirty="0"/>
          </a:p>
        </p:txBody>
      </p:sp>
      <p:grpSp>
        <p:nvGrpSpPr>
          <p:cNvPr id="103" name="Группа 102"/>
          <p:cNvGrpSpPr/>
          <p:nvPr/>
        </p:nvGrpSpPr>
        <p:grpSpPr>
          <a:xfrm>
            <a:off x="938307" y="2115739"/>
            <a:ext cx="189528" cy="261104"/>
            <a:chOff x="4319975" y="4082534"/>
            <a:chExt cx="189528" cy="35052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2021052" y="2721907"/>
            <a:ext cx="1026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Chromosome</a:t>
            </a:r>
            <a:endParaRPr lang="en-US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74295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нужно не инактивировать ген, а заменить в нем участок.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3733800" y="1430519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этом ген может быть жизненно важным.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733800" y="176312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Интеграция маркера в геном может быть нежелательной.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3733800" y="237272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Нужно сделать несколько последовательных модификаций генома, а маркеров не хватает. 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733800" y="3467321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Нужно модифицировать геном "</a:t>
            </a:r>
            <a:r>
              <a:rPr lang="ru-RU" dirty="0" err="1" smtClean="0"/>
              <a:t>неконвенционального</a:t>
            </a:r>
            <a:r>
              <a:rPr lang="ru-RU" dirty="0" smtClean="0"/>
              <a:t>" вида дрожжей с высоким уровнем негомологичной рекомбинации.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3733800" y="303071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Штамм полиплоидный.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96167" y="905249"/>
            <a:ext cx="173467" cy="17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Прямоугольник 109"/>
          <p:cNvSpPr/>
          <p:nvPr/>
        </p:nvSpPr>
        <p:spPr>
          <a:xfrm>
            <a:off x="3396167" y="1536935"/>
            <a:ext cx="173467" cy="17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Прямоугольник 110"/>
          <p:cNvSpPr/>
          <p:nvPr/>
        </p:nvSpPr>
        <p:spPr>
          <a:xfrm>
            <a:off x="3396167" y="1960734"/>
            <a:ext cx="173467" cy="17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Прямоугольник 111"/>
          <p:cNvSpPr/>
          <p:nvPr/>
        </p:nvSpPr>
        <p:spPr>
          <a:xfrm>
            <a:off x="3396167" y="2517281"/>
            <a:ext cx="173467" cy="17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Прямоугольник 112"/>
          <p:cNvSpPr/>
          <p:nvPr/>
        </p:nvSpPr>
        <p:spPr>
          <a:xfrm>
            <a:off x="3396167" y="3091077"/>
            <a:ext cx="173467" cy="17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Прямоугольник 113"/>
          <p:cNvSpPr/>
          <p:nvPr/>
        </p:nvSpPr>
        <p:spPr>
          <a:xfrm>
            <a:off x="3396167" y="3617483"/>
            <a:ext cx="173467" cy="1734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292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905" y="814685"/>
            <a:ext cx="5226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dirty="0"/>
              <a:t>В</a:t>
            </a:r>
            <a:r>
              <a:rPr lang="ru-RU" dirty="0" smtClean="0"/>
              <a:t> таких задачах поможет </a:t>
            </a:r>
            <a:r>
              <a:rPr lang="en-US" dirty="0" smtClean="0"/>
              <a:t>CRISPR</a:t>
            </a:r>
            <a:r>
              <a:rPr lang="ru-RU" dirty="0" smtClean="0"/>
              <a:t>-</a:t>
            </a:r>
            <a:r>
              <a:rPr lang="en-US" dirty="0" smtClean="0"/>
              <a:t>Cas9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42875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Адаптивная защитная система прокариот: </a:t>
            </a:r>
          </a:p>
          <a:p>
            <a:r>
              <a:rPr lang="en-US" dirty="0" smtClean="0"/>
              <a:t>CRISPR</a:t>
            </a:r>
            <a:r>
              <a:rPr lang="ru-RU" dirty="0" smtClean="0"/>
              <a:t> </a:t>
            </a:r>
            <a:r>
              <a:rPr lang="en-US" dirty="0"/>
              <a:t>(</a:t>
            </a:r>
            <a:r>
              <a:rPr lang="en-US" dirty="0" smtClean="0"/>
              <a:t>clustered </a:t>
            </a:r>
            <a:r>
              <a:rPr lang="en-US" dirty="0"/>
              <a:t>regularly interspaced short palindromic </a:t>
            </a:r>
            <a:r>
              <a:rPr lang="en-US" dirty="0" smtClean="0"/>
              <a:t>repeat)</a:t>
            </a:r>
            <a:r>
              <a:rPr lang="ru-RU" dirty="0" smtClean="0"/>
              <a:t> и гены</a:t>
            </a:r>
            <a:r>
              <a:rPr lang="en-US" dirty="0" smtClean="0"/>
              <a:t> </a:t>
            </a:r>
            <a:r>
              <a:rPr lang="en-US" i="1" dirty="0" err="1" smtClean="0"/>
              <a:t>cas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30641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r>
              <a:rPr lang="ru-RU" dirty="0" smtClean="0"/>
              <a:t>-</a:t>
            </a:r>
            <a:r>
              <a:rPr lang="en-US" dirty="0" smtClean="0"/>
              <a:t>Cas9  </a:t>
            </a:r>
            <a:r>
              <a:rPr lang="ru-RU" dirty="0" smtClean="0"/>
              <a:t>широко используется для редактирования геномов эукариотических организмов.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12964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Состоит из белка </a:t>
            </a:r>
            <a:r>
              <a:rPr lang="en-US" dirty="0" smtClean="0"/>
              <a:t>Cas9 </a:t>
            </a:r>
            <a:r>
              <a:rPr lang="ru-RU" dirty="0" smtClean="0"/>
              <a:t>и РНК-</a:t>
            </a:r>
            <a:r>
              <a:rPr lang="ru-RU" dirty="0" err="1" smtClean="0"/>
              <a:t>целеуказателя</a:t>
            </a:r>
            <a:r>
              <a:rPr lang="ru-RU" dirty="0" smtClean="0"/>
              <a:t> (</a:t>
            </a:r>
            <a:r>
              <a:rPr lang="en-US" dirty="0" smtClean="0"/>
              <a:t>gRNA)</a:t>
            </a:r>
            <a:r>
              <a:rPr lang="ru-RU" dirty="0" smtClean="0"/>
              <a:t>, которые образуют комплекс, являющийся высокоспецифичной </a:t>
            </a:r>
            <a:r>
              <a:rPr lang="ru-RU" dirty="0" err="1" smtClean="0"/>
              <a:t>эндонуклеазой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43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4844716" y="2038350"/>
            <a:ext cx="4135303" cy="1475475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 56"/>
          <p:cNvSpPr/>
          <p:nvPr/>
        </p:nvSpPr>
        <p:spPr>
          <a:xfrm>
            <a:off x="4844716" y="742950"/>
            <a:ext cx="4144691" cy="1219200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64353"/>
            <a:ext cx="434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dirty="0" smtClean="0"/>
              <a:t>Как работает</a:t>
            </a:r>
            <a:r>
              <a:rPr lang="en-US" dirty="0" smtClean="0"/>
              <a:t> </a:t>
            </a:r>
            <a:r>
              <a:rPr lang="ru-RU" dirty="0" smtClean="0"/>
              <a:t>редактирование с помощью </a:t>
            </a:r>
            <a:r>
              <a:rPr lang="en-US" dirty="0" smtClean="0"/>
              <a:t>CRISPR-Cas9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6" name="Полилиния 5"/>
          <p:cNvSpPr/>
          <p:nvPr/>
        </p:nvSpPr>
        <p:spPr>
          <a:xfrm>
            <a:off x="3157919" y="2709215"/>
            <a:ext cx="101954" cy="458793"/>
          </a:xfrm>
          <a:custGeom>
            <a:avLst/>
            <a:gdLst>
              <a:gd name="connsiteX0" fmla="*/ 101954 w 101954"/>
              <a:gd name="connsiteY0" fmla="*/ 0 h 458793"/>
              <a:gd name="connsiteX1" fmla="*/ 101954 w 101954"/>
              <a:gd name="connsiteY1" fmla="*/ 223025 h 458793"/>
              <a:gd name="connsiteX2" fmla="*/ 0 w 101954"/>
              <a:gd name="connsiteY2" fmla="*/ 223025 h 458793"/>
              <a:gd name="connsiteX3" fmla="*/ 0 w 101954"/>
              <a:gd name="connsiteY3" fmla="*/ 458793 h 4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54" h="458793">
                <a:moveTo>
                  <a:pt x="101954" y="0"/>
                </a:moveTo>
                <a:lnTo>
                  <a:pt x="101954" y="223025"/>
                </a:lnTo>
                <a:lnTo>
                  <a:pt x="0" y="223025"/>
                </a:lnTo>
                <a:lnTo>
                  <a:pt x="0" y="458793"/>
                </a:lnTo>
              </a:path>
            </a:pathLst>
          </a:cu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>
            <a:off x="5632291" y="202398"/>
            <a:ext cx="3054509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3600" y="133350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  D 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05801" y="202398"/>
            <a:ext cx="381000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 26"/>
          <p:cNvSpPr/>
          <p:nvPr/>
        </p:nvSpPr>
        <p:spPr>
          <a:xfrm flipH="1">
            <a:off x="5628588" y="202398"/>
            <a:ext cx="391211" cy="26257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645657" y="1052266"/>
            <a:ext cx="1574895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943600" y="98321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  D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5641954" y="1052266"/>
            <a:ext cx="391211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7377808" y="1052266"/>
            <a:ext cx="1478411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243856" y="98321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 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475220" y="1052266"/>
            <a:ext cx="381000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 36"/>
          <p:cNvSpPr/>
          <p:nvPr/>
        </p:nvSpPr>
        <p:spPr>
          <a:xfrm>
            <a:off x="5645657" y="1509466"/>
            <a:ext cx="1574895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943600" y="144041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  D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5641954" y="1509466"/>
            <a:ext cx="391211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7208388" y="1509466"/>
            <a:ext cx="1478411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060844" y="144041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 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05800" y="1509466"/>
            <a:ext cx="381000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Прямоугольник 42"/>
          <p:cNvSpPr/>
          <p:nvPr/>
        </p:nvSpPr>
        <p:spPr>
          <a:xfrm>
            <a:off x="7152316" y="1509493"/>
            <a:ext cx="85146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 43"/>
          <p:cNvSpPr/>
          <p:nvPr/>
        </p:nvSpPr>
        <p:spPr>
          <a:xfrm>
            <a:off x="5645658" y="2686004"/>
            <a:ext cx="1574895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943601" y="261695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  D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 flipH="1">
            <a:off x="5641955" y="2686004"/>
            <a:ext cx="391211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7377809" y="2686004"/>
            <a:ext cx="1478411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243857" y="261695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 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75221" y="2686004"/>
            <a:ext cx="381000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 49"/>
          <p:cNvSpPr/>
          <p:nvPr/>
        </p:nvSpPr>
        <p:spPr>
          <a:xfrm>
            <a:off x="6904099" y="2195841"/>
            <a:ext cx="715901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3341" y="214246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    E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21588" y="3202111"/>
            <a:ext cx="3054509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324600" y="3133063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495098" y="3202111"/>
            <a:ext cx="381000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5817885" y="3202111"/>
            <a:ext cx="391211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 58"/>
          <p:cNvSpPr/>
          <p:nvPr/>
        </p:nvSpPr>
        <p:spPr>
          <a:xfrm>
            <a:off x="4038600" y="3638550"/>
            <a:ext cx="4950807" cy="1399275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 59"/>
          <p:cNvSpPr/>
          <p:nvPr/>
        </p:nvSpPr>
        <p:spPr>
          <a:xfrm>
            <a:off x="5584864" y="4210004"/>
            <a:ext cx="1574895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882807" y="414095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  D 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 flipH="1">
            <a:off x="5581161" y="4210004"/>
            <a:ext cx="391211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 62"/>
          <p:cNvSpPr/>
          <p:nvPr/>
        </p:nvSpPr>
        <p:spPr>
          <a:xfrm>
            <a:off x="7317015" y="4210004"/>
            <a:ext cx="1478411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183063" y="4140956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D 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414427" y="4210004"/>
            <a:ext cx="381000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6511268" y="3735679"/>
            <a:ext cx="1410905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 67"/>
          <p:cNvSpPr/>
          <p:nvPr/>
        </p:nvSpPr>
        <p:spPr>
          <a:xfrm>
            <a:off x="5584864" y="4726111"/>
            <a:ext cx="3230440" cy="2625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Прямоугольник 69"/>
          <p:cNvSpPr/>
          <p:nvPr/>
        </p:nvSpPr>
        <p:spPr>
          <a:xfrm>
            <a:off x="8434304" y="4726111"/>
            <a:ext cx="381000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Прямоугольник 70"/>
          <p:cNvSpPr/>
          <p:nvPr/>
        </p:nvSpPr>
        <p:spPr>
          <a:xfrm flipH="1">
            <a:off x="5552389" y="4726111"/>
            <a:ext cx="391211" cy="262576"/>
          </a:xfrm>
          <a:prstGeom prst="rect">
            <a:avLst/>
          </a:prstGeom>
          <a:gradFill flip="none" rotWithShape="1">
            <a:gsLst>
              <a:gs pos="0">
                <a:srgbClr val="FFFFCC">
                  <a:alpha val="0"/>
                </a:srgbClr>
              </a:gs>
              <a:gs pos="100000">
                <a:srgbClr val="FFF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 71"/>
          <p:cNvSpPr/>
          <p:nvPr/>
        </p:nvSpPr>
        <p:spPr>
          <a:xfrm>
            <a:off x="6897559" y="3735679"/>
            <a:ext cx="617723" cy="262576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6529866" y="3682301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C    </a:t>
            </a:r>
            <a:r>
              <a:rPr lang="en-US" dirty="0" smtClean="0">
                <a:solidFill>
                  <a:schemeClr val="bg1"/>
                </a:solidFill>
              </a:rPr>
              <a:t>X  Y  Z   </a:t>
            </a:r>
            <a:r>
              <a:rPr lang="en-US" dirty="0" smtClean="0">
                <a:solidFill>
                  <a:srgbClr val="FFFFCC"/>
                </a:solidFill>
              </a:rPr>
              <a:t>E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934200" y="4726317"/>
            <a:ext cx="617723" cy="262576"/>
          </a:xfrm>
          <a:prstGeom prst="rect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867400" y="4657063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</a:rPr>
              <a:t>A    B     C   X  Y  Z    E     F    G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99021" y="188243"/>
            <a:ext cx="938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Хромосома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65652" y="739973"/>
            <a:ext cx="3021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Негомологичное соединение концов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4876800" y="1985486"/>
            <a:ext cx="2132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Гомологичная рекомбинация с донорным фрагментом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4038600" y="3848568"/>
            <a:ext cx="2132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Донорный фрагмент может нести дополнительные элементы</a:t>
            </a:r>
            <a:endParaRPr lang="en-US" sz="1400" dirty="0"/>
          </a:p>
        </p:txBody>
      </p:sp>
      <p:grpSp>
        <p:nvGrpSpPr>
          <p:cNvPr id="80" name="Группа 79"/>
          <p:cNvGrpSpPr/>
          <p:nvPr/>
        </p:nvGrpSpPr>
        <p:grpSpPr>
          <a:xfrm>
            <a:off x="6878400" y="2458417"/>
            <a:ext cx="158077" cy="189570"/>
            <a:chOff x="4319975" y="4082534"/>
            <a:chExt cx="189528" cy="350520"/>
          </a:xfrm>
        </p:grpSpPr>
        <p:cxnSp>
          <p:nvCxnSpPr>
            <p:cNvPr id="81" name="Прямая соединительная линия 80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7551923" y="2458417"/>
            <a:ext cx="158077" cy="189570"/>
            <a:chOff x="4319975" y="4082534"/>
            <a:chExt cx="189528" cy="350520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6621780" y="4005194"/>
            <a:ext cx="158077" cy="189570"/>
            <a:chOff x="4319975" y="4082534"/>
            <a:chExt cx="189528" cy="350520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7627620" y="4005194"/>
            <a:ext cx="158077" cy="189570"/>
            <a:chOff x="4319975" y="4082534"/>
            <a:chExt cx="189528" cy="350520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V="1">
              <a:off x="4319975" y="4082534"/>
              <a:ext cx="189528" cy="35052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189" b="9902"/>
          <a:stretch/>
        </p:blipFill>
        <p:spPr>
          <a:xfrm>
            <a:off x="762530" y="906293"/>
            <a:ext cx="4038070" cy="294227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5" name="Стрелка вниз 74"/>
          <p:cNvSpPr/>
          <p:nvPr/>
        </p:nvSpPr>
        <p:spPr>
          <a:xfrm>
            <a:off x="5547360" y="1352550"/>
            <a:ext cx="320040" cy="18209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Стрелка вниз 91"/>
          <p:cNvSpPr/>
          <p:nvPr/>
        </p:nvSpPr>
        <p:spPr>
          <a:xfrm>
            <a:off x="5616746" y="2994146"/>
            <a:ext cx="320040" cy="18209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Стрелка вниз 92"/>
          <p:cNvSpPr/>
          <p:nvPr/>
        </p:nvSpPr>
        <p:spPr>
          <a:xfrm>
            <a:off x="5481934" y="4502155"/>
            <a:ext cx="320040" cy="18209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Группа 93"/>
          <p:cNvGrpSpPr/>
          <p:nvPr/>
        </p:nvGrpSpPr>
        <p:grpSpPr>
          <a:xfrm>
            <a:off x="7162800" y="3810"/>
            <a:ext cx="349725" cy="337434"/>
            <a:chOff x="8260875" y="2457683"/>
            <a:chExt cx="349725" cy="337434"/>
          </a:xfrm>
        </p:grpSpPr>
        <p:sp>
          <p:nvSpPr>
            <p:cNvPr id="95" name="Овал 94"/>
            <p:cNvSpPr/>
            <p:nvPr/>
          </p:nvSpPr>
          <p:spPr>
            <a:xfrm>
              <a:off x="8450671" y="2457683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8534400" y="2548077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8327171" y="2528168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Полилиния 97"/>
            <p:cNvSpPr/>
            <p:nvPr/>
          </p:nvSpPr>
          <p:spPr>
            <a:xfrm rot="6202895" flipH="1">
              <a:off x="8307627" y="2498276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6" name="Номер слайда 2"/>
          <p:cNvSpPr txBox="1">
            <a:spLocks/>
          </p:cNvSpPr>
          <p:nvPr/>
        </p:nvSpPr>
        <p:spPr>
          <a:xfrm>
            <a:off x="6934200" y="481250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F9ED87-4C27-4065-9623-40D82CD0E16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2722277" y="2215768"/>
            <a:ext cx="349725" cy="337434"/>
            <a:chOff x="8260875" y="2457683"/>
            <a:chExt cx="349725" cy="337434"/>
          </a:xfrm>
        </p:grpSpPr>
        <p:sp>
          <p:nvSpPr>
            <p:cNvPr id="100" name="Овал 99"/>
            <p:cNvSpPr/>
            <p:nvPr/>
          </p:nvSpPr>
          <p:spPr>
            <a:xfrm>
              <a:off x="8450671" y="2457683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8534400" y="2548077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8327171" y="2528168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Полилиния 102"/>
            <p:cNvSpPr/>
            <p:nvPr/>
          </p:nvSpPr>
          <p:spPr>
            <a:xfrm rot="6202895" flipH="1">
              <a:off x="8307627" y="2498276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0" name="Группа 109"/>
          <p:cNvGrpSpPr/>
          <p:nvPr/>
        </p:nvGrpSpPr>
        <p:grpSpPr>
          <a:xfrm flipV="1">
            <a:off x="2667000" y="3790950"/>
            <a:ext cx="349725" cy="337434"/>
            <a:chOff x="8260875" y="2457683"/>
            <a:chExt cx="349725" cy="337434"/>
          </a:xfrm>
        </p:grpSpPr>
        <p:sp>
          <p:nvSpPr>
            <p:cNvPr id="111" name="Овал 110"/>
            <p:cNvSpPr/>
            <p:nvPr/>
          </p:nvSpPr>
          <p:spPr>
            <a:xfrm>
              <a:off x="8450671" y="2457683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8534400" y="2548077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8327171" y="2528168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Полилиния 113"/>
            <p:cNvSpPr/>
            <p:nvPr/>
          </p:nvSpPr>
          <p:spPr>
            <a:xfrm rot="6202895" flipH="1">
              <a:off x="8307627" y="2498276"/>
              <a:ext cx="173445" cy="266949"/>
            </a:xfrm>
            <a:custGeom>
              <a:avLst/>
              <a:gdLst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133350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78105 w 196215"/>
                <a:gd name="connsiteY1" fmla="*/ 74295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44226 w 196215"/>
                <a:gd name="connsiteY4" fmla="*/ 103823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6485 w 196215"/>
                <a:gd name="connsiteY4" fmla="*/ 86106 h 228600"/>
                <a:gd name="connsiteX5" fmla="*/ 0 w 196215"/>
                <a:gd name="connsiteY5" fmla="*/ 228600 h 228600"/>
                <a:gd name="connsiteX0" fmla="*/ 0 w 196215"/>
                <a:gd name="connsiteY0" fmla="*/ 228600 h 228600"/>
                <a:gd name="connsiteX1" fmla="*/ 103907 w 196215"/>
                <a:gd name="connsiteY1" fmla="*/ 80200 h 228600"/>
                <a:gd name="connsiteX2" fmla="*/ 179070 w 196215"/>
                <a:gd name="connsiteY2" fmla="*/ 0 h 228600"/>
                <a:gd name="connsiteX3" fmla="*/ 196215 w 196215"/>
                <a:gd name="connsiteY3" fmla="*/ 13335 h 228600"/>
                <a:gd name="connsiteX4" fmla="*/ 139065 w 196215"/>
                <a:gd name="connsiteY4" fmla="*/ 99886 h 228600"/>
                <a:gd name="connsiteX5" fmla="*/ 0 w 196215"/>
                <a:gd name="connsiteY5" fmla="*/ 228600 h 228600"/>
                <a:gd name="connsiteX0" fmla="*/ 0 w 234918"/>
                <a:gd name="connsiteY0" fmla="*/ 275843 h 275843"/>
                <a:gd name="connsiteX1" fmla="*/ 142610 w 234918"/>
                <a:gd name="connsiteY1" fmla="*/ 80200 h 275843"/>
                <a:gd name="connsiteX2" fmla="*/ 217773 w 234918"/>
                <a:gd name="connsiteY2" fmla="*/ 0 h 275843"/>
                <a:gd name="connsiteX3" fmla="*/ 234918 w 234918"/>
                <a:gd name="connsiteY3" fmla="*/ 13335 h 275843"/>
                <a:gd name="connsiteX4" fmla="*/ 177768 w 234918"/>
                <a:gd name="connsiteY4" fmla="*/ 99886 h 275843"/>
                <a:gd name="connsiteX5" fmla="*/ 0 w 234918"/>
                <a:gd name="connsiteY5" fmla="*/ 275843 h 27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18" h="275843">
                  <a:moveTo>
                    <a:pt x="0" y="275843"/>
                  </a:moveTo>
                  <a:lnTo>
                    <a:pt x="142610" y="80200"/>
                  </a:lnTo>
                  <a:lnTo>
                    <a:pt x="217773" y="0"/>
                  </a:lnTo>
                  <a:lnTo>
                    <a:pt x="234918" y="13335"/>
                  </a:lnTo>
                  <a:lnTo>
                    <a:pt x="177768" y="99886"/>
                  </a:lnTo>
                  <a:lnTo>
                    <a:pt x="0" y="27584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0969" y="2900529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ДНК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90165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578849" y="1758374"/>
            <a:ext cx="5257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830" y="807244"/>
            <a:ext cx="713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ru-RU" sz="1800" dirty="0" smtClean="0"/>
              <a:t>Для редактирования генома </a:t>
            </a:r>
            <a:r>
              <a:rPr lang="ru-RU" sz="1800" dirty="0" err="1" smtClean="0"/>
              <a:t>эукариотического</a:t>
            </a:r>
            <a:r>
              <a:rPr lang="ru-RU" sz="1800" dirty="0" smtClean="0"/>
              <a:t> организма </a:t>
            </a:r>
            <a:r>
              <a:rPr lang="en-US" sz="1800" dirty="0" smtClean="0"/>
              <a:t>Cas9 </a:t>
            </a:r>
            <a:r>
              <a:rPr lang="ru-RU" sz="1800" dirty="0" smtClean="0"/>
              <a:t>должен быть снабжен сигналом ядерной локализации. </a:t>
            </a:r>
            <a:endParaRPr lang="en-US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2381" y="1581150"/>
            <a:ext cx="4267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5930154" y="1581150"/>
            <a:ext cx="811441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9244" y="1453575"/>
            <a:ext cx="970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Cas9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154" y="1453574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8995" y="1453574"/>
            <a:ext cx="449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794517" y="145357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4496" y="2724150"/>
            <a:ext cx="8197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ctr"/>
            <a:r>
              <a:rPr lang="ru-RU" sz="1800" dirty="0" err="1" smtClean="0"/>
              <a:t>Целеукзатель</a:t>
            </a:r>
            <a:r>
              <a:rPr lang="ru-RU" sz="1800" dirty="0" smtClean="0"/>
              <a:t> можно продуцировать в виде одной молекулы </a:t>
            </a:r>
            <a:r>
              <a:rPr lang="ru-RU" sz="1800" dirty="0" err="1" smtClean="0"/>
              <a:t>РНК</a:t>
            </a:r>
            <a:r>
              <a:rPr lang="ru-RU" sz="1800" dirty="0" smtClean="0"/>
              <a:t> с вариабельной частью размером 20 </a:t>
            </a:r>
            <a:r>
              <a:rPr lang="ru-RU" sz="1800" dirty="0" err="1" smtClean="0"/>
              <a:t>н.п</a:t>
            </a:r>
            <a:r>
              <a:rPr lang="ru-RU" sz="1800" dirty="0" smtClean="0"/>
              <a:t>., комплементарной целевому локусу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509185"/>
            <a:ext cx="82189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5' </a:t>
            </a:r>
            <a:r>
              <a:rPr lang="en-US" sz="1000" dirty="0" smtClean="0">
                <a:solidFill>
                  <a:srgbClr val="CC00FF"/>
                </a:solidFill>
              </a:rPr>
              <a:t>NNNNNNNNNNNNNNNNNNNN</a:t>
            </a:r>
            <a:r>
              <a:rPr lang="en-US" sz="1000" dirty="0" smtClean="0"/>
              <a:t>GUUUUAGAGCUAGAAAUAGCAAGUUAAAAUAAGGCUAGUCCGUUAUCAACUUUAAAAAGUGGCACCGAGUCGGUGCUUUU 3'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734808"/>
            <a:ext cx="1798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C00FF"/>
                </a:solidFill>
              </a:rPr>
              <a:t>вариабельная часть</a:t>
            </a:r>
            <a:endParaRPr lang="en-US" sz="1400" dirty="0">
              <a:solidFill>
                <a:srgbClr val="CC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52685"/>
            <a:ext cx="6354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dirty="0" smtClean="0"/>
              <a:t>Как продуцировать компоненты </a:t>
            </a:r>
            <a:r>
              <a:rPr lang="en-US" dirty="0" smtClean="0"/>
              <a:t>CRISPR</a:t>
            </a:r>
            <a:r>
              <a:rPr lang="ru-RU" dirty="0" smtClean="0"/>
              <a:t>-</a:t>
            </a:r>
            <a:r>
              <a:rPr lang="en-US" dirty="0" smtClean="0"/>
              <a:t>Cas9</a:t>
            </a:r>
            <a:r>
              <a:rPr lang="ru-RU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313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" t="2038" b="1869"/>
          <a:stretch/>
        </p:blipFill>
        <p:spPr bwMode="auto">
          <a:xfrm>
            <a:off x="5334000" y="1733550"/>
            <a:ext cx="3810000" cy="327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668" y="-11847"/>
            <a:ext cx="8036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dirty="0" smtClean="0"/>
              <a:t>Какие промоторы для РНК-</a:t>
            </a:r>
            <a:r>
              <a:rPr lang="ru-RU" dirty="0" err="1" smtClean="0"/>
              <a:t>целеуказателя</a:t>
            </a:r>
            <a:r>
              <a:rPr lang="ru-RU" dirty="0" smtClean="0"/>
              <a:t> можно использовать в клетках эукариот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3162" y="1303515"/>
            <a:ext cx="4282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Промоторы РНК полимеразы </a:t>
            </a:r>
            <a:r>
              <a:rPr lang="en-US" b="1" dirty="0" smtClean="0"/>
              <a:t>II</a:t>
            </a:r>
          </a:p>
          <a:p>
            <a:r>
              <a:rPr lang="ru-RU" dirty="0" smtClean="0"/>
              <a:t>Преимущество: регулируемая экспрессия</a:t>
            </a:r>
          </a:p>
          <a:p>
            <a:r>
              <a:rPr lang="ru-RU" dirty="0" smtClean="0"/>
              <a:t>Недостаток: </a:t>
            </a:r>
            <a:r>
              <a:rPr lang="en-US" dirty="0" smtClean="0"/>
              <a:t>CAP </a:t>
            </a:r>
            <a:r>
              <a:rPr lang="ru-RU" dirty="0" smtClean="0"/>
              <a:t>и </a:t>
            </a:r>
            <a:r>
              <a:rPr lang="ru-RU" dirty="0" err="1" smtClean="0"/>
              <a:t>полиаденилирование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6716" y="2800350"/>
            <a:ext cx="490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Промоторы РНК полимеразы </a:t>
            </a:r>
            <a:r>
              <a:rPr lang="en-US" b="1" dirty="0" smtClean="0"/>
              <a:t>II</a:t>
            </a:r>
            <a:r>
              <a:rPr lang="en-US" b="1" dirty="0"/>
              <a:t>I</a:t>
            </a:r>
            <a:endParaRPr lang="en-US" b="1" dirty="0" smtClean="0"/>
          </a:p>
          <a:p>
            <a:r>
              <a:rPr lang="ru-RU" dirty="0" smtClean="0"/>
              <a:t>Преимущество: нет </a:t>
            </a:r>
            <a:r>
              <a:rPr lang="en-US" dirty="0" smtClean="0"/>
              <a:t>CAP </a:t>
            </a:r>
            <a:r>
              <a:rPr lang="ru-RU" dirty="0" smtClean="0"/>
              <a:t>и </a:t>
            </a:r>
            <a:r>
              <a:rPr lang="ru-RU" dirty="0" err="1" smtClean="0"/>
              <a:t>полиаденилирования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782419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Удалить </a:t>
            </a:r>
            <a:r>
              <a:rPr lang="en-US" dirty="0" smtClean="0"/>
              <a:t>CAP </a:t>
            </a:r>
            <a:r>
              <a:rPr lang="ru-RU" dirty="0" smtClean="0"/>
              <a:t>и </a:t>
            </a:r>
            <a:r>
              <a:rPr lang="ru-RU" dirty="0" err="1" smtClean="0"/>
              <a:t>полиаденилирование</a:t>
            </a:r>
            <a:r>
              <a:rPr lang="ru-RU" dirty="0" smtClean="0"/>
              <a:t> можно с помощью </a:t>
            </a:r>
            <a:r>
              <a:rPr lang="ru-RU" dirty="0" err="1" smtClean="0"/>
              <a:t>рибозимов</a:t>
            </a:r>
            <a:r>
              <a:rPr lang="ru-RU" dirty="0" smtClean="0"/>
              <a:t> в составе РНК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623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9179"/>
            <a:ext cx="2895600" cy="482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380821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dirty="0" smtClean="0"/>
              <a:t>Пример конструирования гена </a:t>
            </a:r>
            <a:r>
              <a:rPr lang="en-US" dirty="0" smtClean="0"/>
              <a:t>gRNA </a:t>
            </a:r>
            <a:r>
              <a:rPr lang="ru-RU" dirty="0" smtClean="0"/>
              <a:t>для редактирования генома </a:t>
            </a:r>
            <a:r>
              <a:rPr lang="en-US" i="1" dirty="0" smtClean="0"/>
              <a:t>Pichia pastoris</a:t>
            </a:r>
            <a:r>
              <a:rPr lang="ru-RU" i="1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Komagataella phaffii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32922" y="96619"/>
            <a:ext cx="1928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Синтетические </a:t>
            </a:r>
          </a:p>
          <a:p>
            <a:r>
              <a:rPr lang="ru-RU" dirty="0" err="1" smtClean="0"/>
              <a:t>олигонуклеотиды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3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ademic.bnchcdn.com/static/img/minisite/ellis_crispr_tools/Figure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83"/>
          <a:stretch/>
        </p:blipFill>
        <p:spPr bwMode="auto">
          <a:xfrm>
            <a:off x="1524000" y="1223062"/>
            <a:ext cx="6858000" cy="40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0649" y="57150"/>
            <a:ext cx="824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ru-RU" dirty="0" smtClean="0"/>
              <a:t>Получение РНК-</a:t>
            </a:r>
            <a:r>
              <a:rPr lang="ru-RU" dirty="0" err="1" smtClean="0"/>
              <a:t>целеуказателя</a:t>
            </a:r>
            <a:r>
              <a:rPr lang="ru-RU" dirty="0" smtClean="0"/>
              <a:t> с использованием гена </a:t>
            </a:r>
            <a:r>
              <a:rPr lang="ru-RU" dirty="0" err="1" smtClean="0"/>
              <a:t>тРНК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819150"/>
            <a:ext cx="4267200" cy="1219200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8191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Quick and easy CRISPR engineering in Saccharomyces cerevisiae</a:t>
            </a:r>
          </a:p>
          <a:p>
            <a:r>
              <a:rPr lang="en-US" b="1" dirty="0"/>
              <a:t>By William </a:t>
            </a:r>
            <a:r>
              <a:rPr lang="en-US" b="1" dirty="0" smtClean="0"/>
              <a:t>Shaw 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669018"/>
            <a:ext cx="4311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https://benchling.com/pub/ellis-crispr-tools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9ED87-4C27-4065-9623-40D82CD0E16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3562350"/>
            <a:ext cx="4267200" cy="1219200"/>
          </a:xfrm>
          <a:prstGeom prst="rect">
            <a:avLst/>
          </a:prstGeom>
          <a:solidFill>
            <a:srgbClr val="FFFFCC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48200" y="356235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Selection of chromosomal DNA libraries using a multiplex CRISPR system. </a:t>
            </a:r>
            <a:r>
              <a:rPr lang="en-US" b="1" dirty="0" err="1" smtClean="0"/>
              <a:t>eLife</a:t>
            </a:r>
            <a:r>
              <a:rPr lang="en-US" b="1" dirty="0" smtClean="0"/>
              <a:t>, 2014, </a:t>
            </a:r>
            <a:r>
              <a:rPr lang="en-US" b="1" dirty="0"/>
              <a:t>3:e03703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8200" y="4412218"/>
            <a:ext cx="360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https://doi.org/10.7554/eLife.03703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2190750"/>
            <a:ext cx="1505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Вариабельная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часть 20 о.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4054" y="4428887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Рибозим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42236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1029</Words>
  <Application>Microsoft Office PowerPoint</Application>
  <PresentationFormat>Экран (16:9)</PresentationFormat>
  <Paragraphs>245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Рецензент</dc:creator>
  <cp:lastModifiedBy>Марина56</cp:lastModifiedBy>
  <cp:revision>77</cp:revision>
  <dcterms:created xsi:type="dcterms:W3CDTF">2022-10-25T11:29:59Z</dcterms:created>
  <dcterms:modified xsi:type="dcterms:W3CDTF">2023-10-26T10:21:46Z</dcterms:modified>
</cp:coreProperties>
</file>