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7" r:id="rId4"/>
    <p:sldId id="260" r:id="rId5"/>
    <p:sldId id="267" r:id="rId6"/>
    <p:sldId id="270" r:id="rId7"/>
    <p:sldId id="271" r:id="rId8"/>
    <p:sldId id="273" r:id="rId9"/>
    <p:sldId id="263" r:id="rId10"/>
    <p:sldId id="274" r:id="rId11"/>
    <p:sldId id="275" r:id="rId12"/>
    <p:sldId id="272" r:id="rId13"/>
    <p:sldId id="265" r:id="rId14"/>
    <p:sldId id="276" r:id="rId15"/>
    <p:sldId id="278" r:id="rId16"/>
    <p:sldId id="277" r:id="rId17"/>
    <p:sldId id="282" r:id="rId18"/>
    <p:sldId id="287" r:id="rId19"/>
    <p:sldId id="279" r:id="rId20"/>
    <p:sldId id="281" r:id="rId21"/>
    <p:sldId id="286" r:id="rId22"/>
    <p:sldId id="269" r:id="rId23"/>
    <p:sldId id="280" r:id="rId24"/>
    <p:sldId id="288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AC090"/>
    <a:srgbClr val="E46C0A"/>
    <a:srgbClr val="984807"/>
    <a:srgbClr val="25E7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8" autoAdjust="0"/>
  </p:normalViewPr>
  <p:slideViewPr>
    <p:cSldViewPr>
      <p:cViewPr varScale="1">
        <p:scale>
          <a:sx n="66" d="100"/>
          <a:sy n="66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Krylov\Documents\!Work\&#1053;&#1045;&#1087;&#1088;&#1086;&#1092;\&#1050;&#1086;&#1084;&#1072;&#1085;&#1076;&#1080;&#1088;&#1086;&#1074;&#1082;&#1080;\Suzdal%202023\&#1057;&#1090;&#1072;&#1090;&#1080;&#1089;&#1090;&#1080;&#1082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Krylov\Documents\!Work\&#1053;&#1045;&#1087;&#1088;&#1086;&#1092;\&#1050;&#1086;&#1084;&#1072;&#1085;&#1076;&#1080;&#1088;&#1086;&#1074;&#1082;&#1080;\Suzdal%202023\&#1057;&#1090;&#1072;&#1090;&#1080;&#1089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ln w="28575">
              <a:noFill/>
            </a:ln>
          </c:spPr>
          <c:cat>
            <c:strRef>
              <c:f>Лист6!$C$2:$F$2</c:f>
              <c:strCache>
                <c:ptCount val="4"/>
                <c:pt idx="0">
                  <c:v>HR</c:v>
                </c:pt>
                <c:pt idx="1">
                  <c:v>SSR</c:v>
                </c:pt>
                <c:pt idx="2">
                  <c:v>Rec</c:v>
                </c:pt>
                <c:pt idx="3">
                  <c:v>Cr/C</c:v>
                </c:pt>
              </c:strCache>
            </c:strRef>
          </c:cat>
          <c:val>
            <c:numRef>
              <c:f>Лист6!$C$17:$F$17</c:f>
              <c:numCache>
                <c:formatCode>General</c:formatCode>
                <c:ptCount val="4"/>
                <c:pt idx="0">
                  <c:v>14</c:v>
                </c:pt>
                <c:pt idx="1">
                  <c:v>56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</c:ser>
        <c:gapWidth val="188"/>
        <c:overlap val="100"/>
        <c:axId val="103116160"/>
        <c:axId val="112825472"/>
      </c:barChart>
      <c:stockChart>
        <c:ser>
          <c:idx val="1"/>
          <c:order val="1"/>
          <c:spPr>
            <a:ln w="28575">
              <a:noFill/>
            </a:ln>
          </c:spPr>
          <c:marker>
            <c:symbol val="none"/>
          </c:marker>
          <c:cat>
            <c:strRef>
              <c:f>Лист6!$C$2:$F$2</c:f>
              <c:strCache>
                <c:ptCount val="4"/>
                <c:pt idx="0">
                  <c:v>HR</c:v>
                </c:pt>
                <c:pt idx="1">
                  <c:v>SSR</c:v>
                </c:pt>
                <c:pt idx="2">
                  <c:v>Rec</c:v>
                </c:pt>
                <c:pt idx="3">
                  <c:v>Cr/C</c:v>
                </c:pt>
              </c:strCache>
            </c:strRef>
          </c:cat>
          <c:val>
            <c:numRef>
              <c:f>Лист6!$C$18:$F$18</c:f>
              <c:numCache>
                <c:formatCode>General</c:formatCode>
                <c:ptCount val="4"/>
                <c:pt idx="0" formatCode="0.00E+00">
                  <c:v>10</c:v>
                </c:pt>
                <c:pt idx="2" formatCode="0.00E+00">
                  <c:v>100</c:v>
                </c:pt>
                <c:pt idx="3" formatCode="0.00E+00">
                  <c:v>10</c:v>
                </c:pt>
              </c:numCache>
            </c:numRef>
          </c: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cat>
            <c:strRef>
              <c:f>Лист6!$C$2:$F$2</c:f>
              <c:strCache>
                <c:ptCount val="4"/>
                <c:pt idx="0">
                  <c:v>HR</c:v>
                </c:pt>
                <c:pt idx="1">
                  <c:v>SSR</c:v>
                </c:pt>
                <c:pt idx="2">
                  <c:v>Rec</c:v>
                </c:pt>
                <c:pt idx="3">
                  <c:v>Cr/C</c:v>
                </c:pt>
              </c:strCache>
            </c:strRef>
          </c:cat>
          <c:val>
            <c:numRef>
              <c:f>Лист6!$C$19:$F$19</c:f>
              <c:numCache>
                <c:formatCode>General</c:formatCode>
                <c:ptCount val="4"/>
                <c:pt idx="0" formatCode="0.00E+00">
                  <c:v>100</c:v>
                </c:pt>
                <c:pt idx="2" formatCode="0.00E+00">
                  <c:v>10000</c:v>
                </c:pt>
                <c:pt idx="3" formatCode="0.00E+00">
                  <c:v>100</c:v>
                </c:pt>
              </c:numCache>
            </c:numRef>
          </c:val>
        </c:ser>
        <c:hiLowLines>
          <c:spPr>
            <a:ln w="57150">
              <a:solidFill>
                <a:srgbClr val="00B050"/>
              </a:solidFill>
            </a:ln>
          </c:spPr>
        </c:hiLowLines>
        <c:axId val="112832896"/>
        <c:axId val="112827008"/>
      </c:stockChart>
      <c:catAx>
        <c:axId val="103116160"/>
        <c:scaling>
          <c:orientation val="minMax"/>
        </c:scaling>
        <c:delete val="1"/>
        <c:axPos val="b"/>
        <c:tickLblPos val="none"/>
        <c:crossAx val="112825472"/>
        <c:crosses val="autoZero"/>
        <c:auto val="1"/>
        <c:lblAlgn val="ctr"/>
        <c:lblOffset val="100"/>
      </c:catAx>
      <c:valAx>
        <c:axId val="112825472"/>
        <c:scaling>
          <c:orientation val="minMax"/>
        </c:scaling>
        <c:axPos val="l"/>
        <c:numFmt formatCode="General" sourceLinked="1"/>
        <c:tickLblPos val="nextTo"/>
        <c:spPr>
          <a:ln w="28575">
            <a:solidFill>
              <a:srgbClr val="0070C0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03116160"/>
        <c:crosses val="autoZero"/>
        <c:crossBetween val="between"/>
      </c:valAx>
      <c:valAx>
        <c:axId val="112827008"/>
        <c:scaling>
          <c:logBase val="10"/>
          <c:orientation val="minMax"/>
        </c:scaling>
        <c:axPos val="r"/>
        <c:numFmt formatCode="General" sourceLinked="0"/>
        <c:tickLblPos val="nextTo"/>
        <c:spPr>
          <a:ln w="28575">
            <a:solidFill>
              <a:srgbClr val="00B05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12832896"/>
        <c:crosses val="max"/>
        <c:crossBetween val="between"/>
      </c:valAx>
      <c:catAx>
        <c:axId val="112832896"/>
        <c:scaling>
          <c:orientation val="minMax"/>
        </c:scaling>
        <c:delete val="1"/>
        <c:axPos val="b"/>
        <c:tickLblPos val="none"/>
        <c:crossAx val="112827008"/>
        <c:crossesAt val="1"/>
        <c:auto val="1"/>
        <c:lblAlgn val="ctr"/>
        <c:lblOffset val="100"/>
      </c:cat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ln w="28575">
              <a:noFill/>
            </a:ln>
          </c:spPr>
          <c:cat>
            <c:strRef>
              <c:f>Лист6!$C$2:$F$2</c:f>
              <c:strCache>
                <c:ptCount val="4"/>
                <c:pt idx="0">
                  <c:v>HR</c:v>
                </c:pt>
                <c:pt idx="1">
                  <c:v>SSR</c:v>
                </c:pt>
                <c:pt idx="2">
                  <c:v>Rec</c:v>
                </c:pt>
                <c:pt idx="3">
                  <c:v>Cr/C</c:v>
                </c:pt>
              </c:strCache>
            </c:strRef>
          </c:cat>
          <c:val>
            <c:numRef>
              <c:f>Лист6!$C$3:$F$3</c:f>
              <c:numCache>
                <c:formatCode>General</c:formatCode>
                <c:ptCount val="4"/>
                <c:pt idx="0">
                  <c:v>5</c:v>
                </c:pt>
                <c:pt idx="1">
                  <c:v>24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gapWidth val="188"/>
        <c:overlap val="100"/>
        <c:axId val="112847104"/>
        <c:axId val="112865280"/>
      </c:barChart>
      <c:stockChart>
        <c:ser>
          <c:idx val="1"/>
          <c:order val="1"/>
          <c:spPr>
            <a:ln w="28575">
              <a:noFill/>
            </a:ln>
          </c:spPr>
          <c:marker>
            <c:symbol val="none"/>
          </c:marker>
          <c:val>
            <c:numRef>
              <c:f>Лист6!$C$4:$F$4</c:f>
              <c:numCache>
                <c:formatCode>0.00E+00</c:formatCode>
                <c:ptCount val="4"/>
                <c:pt idx="0">
                  <c:v>10</c:v>
                </c:pt>
                <c:pt idx="1">
                  <c:v>1000</c:v>
                </c:pt>
                <c:pt idx="2">
                  <c:v>100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val>
            <c:numRef>
              <c:f>Лист6!$C$5:$F$5</c:f>
              <c:numCache>
                <c:formatCode>0.00E+00</c:formatCode>
                <c:ptCount val="4"/>
                <c:pt idx="0">
                  <c:v>100</c:v>
                </c:pt>
                <c:pt idx="1">
                  <c:v>100000</c:v>
                </c:pt>
                <c:pt idx="2">
                  <c:v>10000</c:v>
                </c:pt>
                <c:pt idx="3">
                  <c:v>100</c:v>
                </c:pt>
              </c:numCache>
            </c:numRef>
          </c:val>
        </c:ser>
        <c:hiLowLines>
          <c:spPr>
            <a:ln w="57150">
              <a:solidFill>
                <a:srgbClr val="00B050"/>
              </a:solidFill>
            </a:ln>
          </c:spPr>
        </c:hiLowLines>
        <c:axId val="112868352"/>
        <c:axId val="112866816"/>
      </c:stockChart>
      <c:catAx>
        <c:axId val="112847104"/>
        <c:scaling>
          <c:orientation val="minMax"/>
        </c:scaling>
        <c:delete val="1"/>
        <c:axPos val="b"/>
        <c:tickLblPos val="none"/>
        <c:crossAx val="112865280"/>
        <c:crosses val="autoZero"/>
        <c:auto val="1"/>
        <c:lblAlgn val="ctr"/>
        <c:lblOffset val="100"/>
      </c:catAx>
      <c:valAx>
        <c:axId val="112865280"/>
        <c:scaling>
          <c:orientation val="minMax"/>
        </c:scaling>
        <c:axPos val="l"/>
        <c:numFmt formatCode="General" sourceLinked="1"/>
        <c:tickLblPos val="nextTo"/>
        <c:spPr>
          <a:ln w="28575">
            <a:solidFill>
              <a:srgbClr val="0070C0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2847104"/>
        <c:crosses val="autoZero"/>
        <c:crossBetween val="between"/>
      </c:valAx>
      <c:valAx>
        <c:axId val="112866816"/>
        <c:scaling>
          <c:logBase val="10"/>
          <c:orientation val="minMax"/>
        </c:scaling>
        <c:axPos val="r"/>
        <c:numFmt formatCode="General" sourceLinked="0"/>
        <c:tickLblPos val="nextTo"/>
        <c:spPr>
          <a:ln w="28575">
            <a:solidFill>
              <a:srgbClr val="00B05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12868352"/>
        <c:crosses val="max"/>
        <c:crossBetween val="between"/>
      </c:valAx>
      <c:catAx>
        <c:axId val="112868352"/>
        <c:scaling>
          <c:orientation val="minMax"/>
        </c:scaling>
        <c:delete val="1"/>
        <c:axPos val="b"/>
        <c:tickLblPos val="none"/>
        <c:crossAx val="112866816"/>
        <c:crossesAt val="1"/>
        <c:auto val="1"/>
        <c:lblAlgn val="ctr"/>
        <c:lblOffset val="100"/>
      </c:catAx>
    </c:plotArea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425F9-4C7C-476C-92B7-BDCF96F5CE3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FC448-34C7-49C1-B545-E3D6F0CA6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</a:t>
            </a:r>
            <a:r>
              <a:rPr lang="ru-RU" baseline="0" dirty="0" smtClean="0"/>
              <a:t>, уважаемые коллеги и просто любознательные товарищи!</a:t>
            </a:r>
          </a:p>
          <a:p>
            <a:r>
              <a:rPr lang="ru-RU" dirty="0" smtClean="0"/>
              <a:t>Спасибо председателю</a:t>
            </a:r>
            <a:r>
              <a:rPr lang="ru-RU" baseline="0" dirty="0" smtClean="0"/>
              <a:t> (?) </a:t>
            </a:r>
            <a:r>
              <a:rPr lang="ru-RU" dirty="0" smtClean="0"/>
              <a:t>за теплое представление</a:t>
            </a:r>
            <a:r>
              <a:rPr lang="ru-RU" baseline="0" dirty="0" smtClean="0"/>
              <a:t> и организаторам за предоставленную возможность выступить, так сказать, на злобу дня</a:t>
            </a:r>
            <a:r>
              <a:rPr lang="ru-RU" baseline="0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экстремумов</a:t>
            </a:r>
            <a:r>
              <a:rPr lang="ru-RU" baseline="0" dirty="0" smtClean="0"/>
              <a:t> данного метода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получения </a:t>
            </a:r>
            <a:r>
              <a:rPr lang="ru-RU" baseline="0" dirty="0" err="1" smtClean="0"/>
              <a:t>безшромовой</a:t>
            </a:r>
            <a:r>
              <a:rPr lang="ru-RU" baseline="0" dirty="0" smtClean="0"/>
              <a:t> модификации необходимо использовать контр селективный маркер в исходной кассете, и второй раунд осуществить либо через интеграцию второго </a:t>
            </a:r>
            <a:r>
              <a:rPr lang="ru-RU" baseline="0" dirty="0" err="1" smtClean="0"/>
              <a:t>лин</a:t>
            </a:r>
            <a:r>
              <a:rPr lang="ru-RU" baseline="0" dirty="0" smtClean="0"/>
              <a:t> фрагмента, либо </a:t>
            </a:r>
            <a:r>
              <a:rPr lang="ru-RU" baseline="0" dirty="0" err="1" smtClean="0"/>
              <a:t>простимулировать</a:t>
            </a:r>
            <a:r>
              <a:rPr lang="ru-RU" baseline="0" dirty="0" smtClean="0"/>
              <a:t> внутримолекулярную гомологичную рекомбинацию за счет </a:t>
            </a:r>
            <a:r>
              <a:rPr lang="ru-RU" baseline="0" dirty="0" err="1" smtClean="0"/>
              <a:t>дц</a:t>
            </a:r>
            <a:r>
              <a:rPr lang="ru-RU" baseline="0" dirty="0" smtClean="0"/>
              <a:t> разрыва (</a:t>
            </a:r>
            <a:r>
              <a:rPr lang="en-US" baseline="0" dirty="0" smtClean="0"/>
              <a:t>Ma 2014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получения </a:t>
            </a:r>
            <a:r>
              <a:rPr lang="ru-RU" baseline="0" dirty="0" err="1" smtClean="0"/>
              <a:t>безшромовой</a:t>
            </a:r>
            <a:r>
              <a:rPr lang="ru-RU" baseline="0" dirty="0" smtClean="0"/>
              <a:t> модификации необходимо использовать контр селективный маркер в исходной кассете, и второй раунд осуществить либо через интеграцию второго </a:t>
            </a:r>
            <a:r>
              <a:rPr lang="ru-RU" baseline="0" dirty="0" err="1" smtClean="0"/>
              <a:t>лин</a:t>
            </a:r>
            <a:r>
              <a:rPr lang="ru-RU" baseline="0" dirty="0" smtClean="0"/>
              <a:t> фрагмента, либо </a:t>
            </a:r>
            <a:r>
              <a:rPr lang="ru-RU" baseline="0" dirty="0" err="1" smtClean="0"/>
              <a:t>простимулировать</a:t>
            </a:r>
            <a:r>
              <a:rPr lang="ru-RU" baseline="0" dirty="0" smtClean="0"/>
              <a:t> внутримолекулярную гомологичную рекомбинацию за счет </a:t>
            </a:r>
            <a:r>
              <a:rPr lang="ru-RU" baseline="0" dirty="0" err="1" smtClean="0"/>
              <a:t>дц</a:t>
            </a:r>
            <a:r>
              <a:rPr lang="ru-RU" baseline="0" dirty="0" smtClean="0"/>
              <a:t> разрыва (</a:t>
            </a:r>
            <a:r>
              <a:rPr lang="en-US" baseline="0" dirty="0" smtClean="0"/>
              <a:t>Ma 2014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получения </a:t>
            </a:r>
            <a:r>
              <a:rPr lang="ru-RU" baseline="0" dirty="0" err="1" smtClean="0"/>
              <a:t>безшромовой</a:t>
            </a:r>
            <a:r>
              <a:rPr lang="ru-RU" baseline="0" dirty="0" smtClean="0"/>
              <a:t> модификации необходимо использовать контр селективный маркер в исходной кассете, и второй раунд осуществить либо через интеграцию второго </a:t>
            </a:r>
            <a:r>
              <a:rPr lang="ru-RU" baseline="0" dirty="0" err="1" smtClean="0"/>
              <a:t>лин</a:t>
            </a:r>
            <a:r>
              <a:rPr lang="ru-RU" baseline="0" dirty="0" smtClean="0"/>
              <a:t> фрагмента, либо </a:t>
            </a:r>
            <a:r>
              <a:rPr lang="ru-RU" baseline="0" dirty="0" err="1" smtClean="0"/>
              <a:t>простимулировать</a:t>
            </a:r>
            <a:r>
              <a:rPr lang="ru-RU" baseline="0" dirty="0" smtClean="0"/>
              <a:t> внутримолекулярную гомологичную рекомбинацию за счет </a:t>
            </a:r>
            <a:r>
              <a:rPr lang="ru-RU" baseline="0" dirty="0" err="1" smtClean="0"/>
              <a:t>дц</a:t>
            </a:r>
            <a:r>
              <a:rPr lang="ru-RU" baseline="0" dirty="0" smtClean="0"/>
              <a:t> разрыва (</a:t>
            </a:r>
            <a:r>
              <a:rPr lang="en-US" baseline="0" dirty="0" smtClean="0"/>
              <a:t>Ma 2014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Знаете, когда я слушаю результаты чужих прикладных исследований на непривычных для меня микроорганизмах, меня всегда интересует вопрос: «где место упоминаемого организма в ряду основных платформ</a:t>
            </a:r>
            <a:r>
              <a:rPr lang="en-US" baseline="0" dirty="0" smtClean="0"/>
              <a:t> </a:t>
            </a:r>
            <a:r>
              <a:rPr lang="ru-RU" baseline="0" dirty="0" smtClean="0"/>
              <a:t>промышленной биотехнологии»</a:t>
            </a:r>
            <a:r>
              <a:rPr lang="en-US" baseline="0" dirty="0" smtClean="0"/>
              <a:t>. </a:t>
            </a:r>
            <a:r>
              <a:rPr lang="ru-RU" baseline="0" dirty="0" smtClean="0"/>
              <a:t>Если среди вас есть такие, кто не слышал о </a:t>
            </a:r>
            <a:r>
              <a:rPr lang="en-US" i="1" baseline="0" dirty="0" err="1" smtClean="0"/>
              <a:t>Corynebacterium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glutamicum</a:t>
            </a:r>
            <a:r>
              <a:rPr lang="en-US" i="1" baseline="0" dirty="0" smtClean="0"/>
              <a:t> </a:t>
            </a:r>
            <a:r>
              <a:rPr lang="ru-RU" baseline="0" dirty="0" smtClean="0"/>
              <a:t>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</a:t>
            </a:r>
            <a:r>
              <a:rPr lang="ru-RU" baseline="0" dirty="0" smtClean="0"/>
              <a:t>, уважаемые коллеги и просто любознательные товарищи!</a:t>
            </a:r>
          </a:p>
          <a:p>
            <a:r>
              <a:rPr lang="ru-RU" dirty="0" smtClean="0"/>
              <a:t>Спасибо председателю</a:t>
            </a:r>
            <a:r>
              <a:rPr lang="ru-RU" baseline="0" dirty="0" smtClean="0"/>
              <a:t> (?) </a:t>
            </a:r>
            <a:r>
              <a:rPr lang="ru-RU" dirty="0" smtClean="0"/>
              <a:t>за теплое представление</a:t>
            </a:r>
            <a:r>
              <a:rPr lang="ru-RU" baseline="0" dirty="0" smtClean="0"/>
              <a:t> и организаторам за предоставленную возможность выступить, так сказать, на злобу дня</a:t>
            </a:r>
            <a:r>
              <a:rPr lang="ru-RU" baseline="0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</a:t>
            </a:r>
            <a:r>
              <a:rPr lang="ru-RU" baseline="0" dirty="0" smtClean="0"/>
              <a:t>, уважаемые коллеги и просто любознательные товарищи!</a:t>
            </a:r>
          </a:p>
          <a:p>
            <a:r>
              <a:rPr lang="ru-RU" dirty="0" smtClean="0"/>
              <a:t>Спасибо председателю</a:t>
            </a:r>
            <a:r>
              <a:rPr lang="ru-RU" baseline="0" dirty="0" smtClean="0"/>
              <a:t> (?) </a:t>
            </a:r>
            <a:r>
              <a:rPr lang="ru-RU" dirty="0" smtClean="0"/>
              <a:t>за теплое представление</a:t>
            </a:r>
            <a:r>
              <a:rPr lang="ru-RU" baseline="0" dirty="0" smtClean="0"/>
              <a:t> и организаторам за предоставленную возможность выступить, так сказать, на злобу дня</a:t>
            </a:r>
            <a:r>
              <a:rPr lang="ru-RU" baseline="0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Знаете, выбирая название для темы моего выступления</a:t>
            </a:r>
            <a:r>
              <a:rPr lang="en-US" dirty="0" smtClean="0"/>
              <a:t>, </a:t>
            </a:r>
            <a:r>
              <a:rPr lang="ru-RU" dirty="0" smtClean="0"/>
              <a:t>я</a:t>
            </a:r>
            <a:r>
              <a:rPr lang="ru-RU" baseline="0" dirty="0" smtClean="0"/>
              <a:t> сознательно пошел на провокацию</a:t>
            </a:r>
            <a:r>
              <a:rPr lang="ru-RU" dirty="0" smtClean="0"/>
              <a:t>. Действительно, будь я</a:t>
            </a:r>
            <a:r>
              <a:rPr lang="ru-RU" baseline="0" dirty="0" smtClean="0"/>
              <a:t> почетным членом нескольких уважаемых академий или </a:t>
            </a:r>
            <a:r>
              <a:rPr lang="ru-RU" baseline="0" dirty="0" err="1" smtClean="0"/>
              <a:t>лаурятом</a:t>
            </a:r>
            <a:r>
              <a:rPr lang="ru-RU" baseline="0" dirty="0" smtClean="0"/>
              <a:t> известных премий, то как бы я его не назвал, аншлаг был бы обеспечен. Но я пока ни кто из вышеперечисленных и поэтому нужно было что-то громкое</a:t>
            </a:r>
            <a:r>
              <a:rPr lang="ru-RU" baseline="0" dirty="0" smtClean="0">
                <a:sym typeface="Wingdings" pitchFamily="2" charset="2"/>
              </a:rPr>
              <a:t>. Ведь</a:t>
            </a:r>
            <a:r>
              <a:rPr lang="ru-RU" baseline="0" dirty="0" smtClean="0"/>
              <a:t> мы все ведомы громкими именами и названиями, правда?</a:t>
            </a:r>
          </a:p>
          <a:p>
            <a:r>
              <a:rPr lang="ru-RU" baseline="0" dirty="0" smtClean="0"/>
              <a:t>Все последние годы редактирование генома (</a:t>
            </a:r>
            <a:r>
              <a:rPr lang="en-US" baseline="0" dirty="0" smtClean="0"/>
              <a:t>Genome editing) </a:t>
            </a:r>
            <a:r>
              <a:rPr lang="ru-RU" baseline="0" dirty="0" smtClean="0"/>
              <a:t>привлекло к себе внимание очень большого числа специалистов.</a:t>
            </a:r>
            <a:r>
              <a:rPr lang="en-US" baseline="0" dirty="0" smtClean="0"/>
              <a:t> </a:t>
            </a:r>
            <a:r>
              <a:rPr lang="ru-RU" baseline="0" dirty="0" smtClean="0"/>
              <a:t>Более того, словосочетание «геномное редактирование» уже стало плотно ассоциироваться с подходами основанными на </a:t>
            </a:r>
            <a:r>
              <a:rPr lang="en-US" baseline="0" dirty="0" smtClean="0"/>
              <a:t>CRISPR</a:t>
            </a:r>
            <a:r>
              <a:rPr lang="ru-RU" baseline="0" dirty="0" smtClean="0"/>
              <a:t>/</a:t>
            </a:r>
            <a:r>
              <a:rPr lang="en-US" baseline="0" dirty="0" err="1" smtClean="0"/>
              <a:t>Cas</a:t>
            </a:r>
            <a:r>
              <a:rPr lang="ru-RU" baseline="0" dirty="0" smtClean="0"/>
              <a:t> вне независимости от целей и объекта применения. В неокрепших умах совсем юных ученых вообще редактирование генома подменяет собой генную инженерию. Вы только вдумайтесь редактирование - исправление ошибок/опечаток, замещает инженерию – разработку. Это ж </a:t>
            </a:r>
            <a:r>
              <a:rPr lang="ru-RU" baseline="0" dirty="0" err="1" smtClean="0"/>
              <a:t>какие-такие</a:t>
            </a:r>
            <a:r>
              <a:rPr lang="ru-RU" baseline="0" dirty="0" smtClean="0"/>
              <a:t> дефекты мы исправляем в отточенных эволюцией микроорганизмах. Только не поймите меня не правильно, я с большим воодушевлением воспринимаю</a:t>
            </a:r>
            <a:r>
              <a:rPr lang="en-US" baseline="0" dirty="0" smtClean="0"/>
              <a:t> </a:t>
            </a:r>
            <a:r>
              <a:rPr lang="ru-RU" baseline="0" dirty="0" smtClean="0"/>
              <a:t>прогресс в биомедицинских технологиях, где редактированию генома самое место</a:t>
            </a:r>
            <a:r>
              <a:rPr lang="ru-RU" baseline="0" dirty="0" smtClean="0">
                <a:sym typeface="Wingdings" pitchFamily="2" charset="2"/>
              </a:rPr>
              <a:t>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Предлагаю вам вместе разобраться, где место редактированию генома</a:t>
            </a:r>
            <a:r>
              <a:rPr lang="en-US" baseline="0" dirty="0" smtClean="0"/>
              <a:t> </a:t>
            </a:r>
            <a:r>
              <a:rPr lang="ru-RU" baseline="0" dirty="0" smtClean="0"/>
              <a:t>при </a:t>
            </a:r>
            <a:r>
              <a:rPr lang="ru-RU" dirty="0" smtClean="0"/>
              <a:t>создании </a:t>
            </a:r>
            <a:r>
              <a:rPr lang="ru-RU" dirty="0" err="1" smtClean="0"/>
              <a:t>коринобактериальных</a:t>
            </a:r>
            <a:r>
              <a:rPr lang="ru-RU" dirty="0" smtClean="0"/>
              <a:t> штаммов-продуцентов для промышленной биотехнологии.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Непрецизионные</a:t>
            </a:r>
            <a:r>
              <a:rPr lang="ru-RU" baseline="0" dirty="0" smtClean="0"/>
              <a:t> методы модификации также не будут рассматриваться, так как они не являются «редактированием». Однако, они хорошо разработаны для </a:t>
            </a:r>
            <a:r>
              <a:rPr lang="en-US" baseline="0" dirty="0" smtClean="0"/>
              <a:t>C.glu</a:t>
            </a:r>
            <a:r>
              <a:rPr lang="ru-RU" baseline="0" dirty="0" smtClean="0"/>
              <a:t> и полезны для некоторых специфичных задач. В основном методы используют </a:t>
            </a:r>
            <a:r>
              <a:rPr lang="en-US" baseline="0" dirty="0" smtClean="0"/>
              <a:t>Tn5, IS31831, </a:t>
            </a:r>
            <a:r>
              <a:rPr lang="ru-RU" baseline="0" dirty="0" smtClean="0"/>
              <a:t>и </a:t>
            </a:r>
            <a:r>
              <a:rPr lang="en-US" baseline="0" dirty="0" smtClean="0"/>
              <a:t>Mu </a:t>
            </a:r>
            <a:r>
              <a:rPr lang="ru-RU" baseline="0" dirty="0" err="1" smtClean="0"/>
              <a:t>транспозазы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ru-RU" dirty="0" smtClean="0"/>
              <a:t>Каждый из упомянутых методов редактирования генома будет рассмотрен с точки зрения рядовых исследовательских запросов, как то максимальный размер вносимой модификации (например, точечный мутагенез гена или вставка/</a:t>
            </a:r>
            <a:r>
              <a:rPr lang="ru-RU" dirty="0" err="1" smtClean="0"/>
              <a:t>делеция</a:t>
            </a:r>
            <a:r>
              <a:rPr lang="ru-RU" dirty="0" smtClean="0"/>
              <a:t> целой экспрессионной единицы), затрачиваемый труд и время (определяет конечную скорость получения целевого мутантного штамма), а также эффективность (определяет общую стоимость создания целевого штамма-продуцента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основе подхода лежит способность клетки </a:t>
            </a:r>
            <a:r>
              <a:rPr lang="ru-RU" baseline="0" dirty="0" err="1" smtClean="0"/>
              <a:t>интегировать</a:t>
            </a:r>
            <a:r>
              <a:rPr lang="ru-RU" baseline="0" dirty="0" smtClean="0"/>
              <a:t> ДНК молекулу в хромосому по протяженной гомологии</a:t>
            </a:r>
          </a:p>
          <a:p>
            <a:r>
              <a:rPr lang="ru-RU" baseline="0" dirty="0" smtClean="0"/>
              <a:t>Далее варьируется только метод доставки (</a:t>
            </a:r>
            <a:r>
              <a:rPr lang="ru-RU" baseline="0" dirty="0" err="1" smtClean="0"/>
              <a:t>электротрансформация</a:t>
            </a:r>
            <a:r>
              <a:rPr lang="ru-RU" baseline="0" dirty="0" smtClean="0"/>
              <a:t> или конъюгация), метод эффективного и быстрого отбора результата вторичной рекомбинации (</a:t>
            </a:r>
            <a:r>
              <a:rPr lang="ru-RU" baseline="0" dirty="0" err="1" smtClean="0"/>
              <a:t>контрселекция</a:t>
            </a:r>
            <a:r>
              <a:rPr lang="ru-RU" baseline="0" dirty="0" smtClean="0"/>
              <a:t> </a:t>
            </a:r>
            <a:r>
              <a:rPr lang="en-US" baseline="0" dirty="0" err="1" smtClean="0"/>
              <a:t>sacB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upp</a:t>
            </a:r>
            <a:r>
              <a:rPr lang="ru-RU" baseline="0" dirty="0" smtClean="0"/>
              <a:t>, прямая селекция </a:t>
            </a:r>
            <a:r>
              <a:rPr lang="en-US" baseline="0" dirty="0" err="1" smtClean="0"/>
              <a:t>rpsL</a:t>
            </a:r>
            <a:r>
              <a:rPr lang="en-US" baseline="0" dirty="0" smtClean="0"/>
              <a:t>*</a:t>
            </a:r>
            <a:r>
              <a:rPr lang="ru-RU" baseline="0" dirty="0" smtClean="0"/>
              <a:t>, стимулирование вторичной рекомбинации внесением </a:t>
            </a:r>
            <a:r>
              <a:rPr lang="ru-RU" baseline="0" dirty="0" err="1" smtClean="0"/>
              <a:t>дц</a:t>
            </a:r>
            <a:r>
              <a:rPr lang="ru-RU" baseline="0" dirty="0" smtClean="0"/>
              <a:t> разрыва)</a:t>
            </a:r>
            <a:endParaRPr lang="en-US" baseline="0" dirty="0" smtClean="0"/>
          </a:p>
          <a:p>
            <a:r>
              <a:rPr lang="en-US" baseline="0" dirty="0" smtClean="0"/>
              <a:t>JM110 </a:t>
            </a:r>
            <a:r>
              <a:rPr lang="ru-RU" baseline="0" dirty="0" smtClean="0"/>
              <a:t>как донор интегративной </a:t>
            </a:r>
            <a:r>
              <a:rPr lang="ru-RU" baseline="0" dirty="0" err="1" smtClean="0"/>
              <a:t>плазмиды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с временем, необходимым для осуществления одной модификации. Вне зависимости от типа интегративной </a:t>
            </a:r>
            <a:r>
              <a:rPr lang="ru-RU" baseline="0" dirty="0" err="1" smtClean="0"/>
              <a:t>плазмиды</a:t>
            </a:r>
            <a:r>
              <a:rPr lang="ru-RU" baseline="0" dirty="0" smtClean="0"/>
              <a:t>, как </a:t>
            </a:r>
            <a:r>
              <a:rPr lang="ru-RU" u="sng" baseline="0" dirty="0" smtClean="0"/>
              <a:t>минимум придется потратить 2-3 дня </a:t>
            </a:r>
            <a:r>
              <a:rPr lang="ru-RU" baseline="0" dirty="0" smtClean="0"/>
              <a:t>на клонирование протяженных участков гомологии и целевого гена в структуру </a:t>
            </a:r>
            <a:r>
              <a:rPr lang="ru-RU" baseline="0" dirty="0" err="1" smtClean="0"/>
              <a:t>плазмиды</a:t>
            </a:r>
            <a:r>
              <a:rPr lang="ru-RU" baseline="0" dirty="0" smtClean="0"/>
              <a:t> и получения чистого препарата </a:t>
            </a:r>
            <a:r>
              <a:rPr lang="ru-RU" baseline="0" dirty="0" err="1" smtClean="0"/>
              <a:t>плазмиды</a:t>
            </a:r>
            <a:r>
              <a:rPr lang="ru-RU" baseline="0" dirty="0" smtClean="0"/>
              <a:t> для </a:t>
            </a:r>
            <a:r>
              <a:rPr lang="ru-RU" baseline="0" dirty="0" err="1" smtClean="0"/>
              <a:t>электропорации</a:t>
            </a:r>
            <a:r>
              <a:rPr lang="ru-RU" baseline="0" dirty="0" smtClean="0"/>
              <a:t>. Применение конъюгации, как метода доставки в </a:t>
            </a:r>
            <a:r>
              <a:rPr lang="en-US" i="1" baseline="0" dirty="0" smtClean="0"/>
              <a:t>C. </a:t>
            </a:r>
            <a:r>
              <a:rPr lang="en-US" i="1" baseline="0" dirty="0" err="1" smtClean="0"/>
              <a:t>glu</a:t>
            </a:r>
            <a:r>
              <a:rPr lang="ru-RU" i="1" baseline="0" dirty="0" smtClean="0"/>
              <a:t> </a:t>
            </a:r>
            <a:r>
              <a:rPr lang="ru-RU" baseline="0" dirty="0" smtClean="0"/>
              <a:t>клетку, я давно уже не встречал, ее заменила оптимизированная для </a:t>
            </a:r>
            <a:r>
              <a:rPr lang="en-US" i="1" baseline="0" dirty="0" smtClean="0"/>
              <a:t>C. </a:t>
            </a:r>
            <a:r>
              <a:rPr lang="en-US" i="1" baseline="0" dirty="0" err="1" smtClean="0"/>
              <a:t>glu</a:t>
            </a:r>
            <a:r>
              <a:rPr lang="en-US" i="1" baseline="0" dirty="0" smtClean="0"/>
              <a:t> </a:t>
            </a:r>
            <a:r>
              <a:rPr lang="ru-RU" baseline="0" dirty="0" smtClean="0"/>
              <a:t>эффективная </a:t>
            </a:r>
            <a:r>
              <a:rPr lang="ru-RU" baseline="0" dirty="0" err="1" smtClean="0"/>
              <a:t>электропорация</a:t>
            </a:r>
            <a:r>
              <a:rPr lang="ru-RU" baseline="0" dirty="0" smtClean="0"/>
              <a:t>. Далее существенного уменьшения времени эксперимента можно добиться если заменить культивирование на </a:t>
            </a:r>
            <a:r>
              <a:rPr lang="ru-RU" baseline="0" dirty="0" err="1" smtClean="0"/>
              <a:t>агаризованной</a:t>
            </a:r>
            <a:r>
              <a:rPr lang="ru-RU" baseline="0" dirty="0" smtClean="0"/>
              <a:t> среде, культивированием в жидкой. Дело в том что </a:t>
            </a:r>
            <a:r>
              <a:rPr lang="en-US" baseline="0" dirty="0" smtClean="0"/>
              <a:t>C.glu </a:t>
            </a:r>
            <a:r>
              <a:rPr lang="ru-RU" baseline="0" dirty="0" smtClean="0"/>
              <a:t>даже на богатой среде (как то </a:t>
            </a:r>
            <a:r>
              <a:rPr lang="en-US" baseline="0" dirty="0" smtClean="0"/>
              <a:t>BHI</a:t>
            </a:r>
            <a:r>
              <a:rPr lang="ru-RU" baseline="0" dirty="0" smtClean="0"/>
              <a:t>), формирует приличные по размерам колонии в течении от 24 часов роста. Однако, протокол с </a:t>
            </a:r>
            <a:r>
              <a:rPr lang="ru-RU" baseline="0" dirty="0" err="1" smtClean="0"/>
              <a:t>плазмидой</a:t>
            </a:r>
            <a:r>
              <a:rPr lang="ru-RU" baseline="0" dirty="0" smtClean="0"/>
              <a:t> </a:t>
            </a:r>
            <a:r>
              <a:rPr lang="en-US" baseline="0" dirty="0" smtClean="0"/>
              <a:t>pK18mobrpsL</a:t>
            </a:r>
            <a:r>
              <a:rPr lang="ru-RU" baseline="0" dirty="0" smtClean="0"/>
              <a:t>, требует внесения в </a:t>
            </a:r>
            <a:r>
              <a:rPr lang="ru-RU" baseline="0" dirty="0" err="1" smtClean="0"/>
              <a:t>реципиентный</a:t>
            </a:r>
            <a:r>
              <a:rPr lang="ru-RU" baseline="0" dirty="0" smtClean="0"/>
              <a:t> целевой дополнительной штамм мутации, которую, возможно придется потом закрывать. В целом 2 недели и у Вас есть бесшовная вставка до 5 т.п.о. там, где нужно.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экстремумов</a:t>
            </a:r>
            <a:r>
              <a:rPr lang="ru-RU" baseline="0" dirty="0" smtClean="0"/>
              <a:t> данного метода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C448-34C7-49C1-B545-E3D6F0CA670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D38-0D31-48E0-A42E-18318476FA4E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D7FB-881C-4734-96D1-B0E374D2B56E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1F2D-9304-44C8-BAE1-921546136C99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FBE-ADE0-452E-B31E-4375195DC0E9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6692-34C9-4E33-9369-911A08C6C455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A63-370D-4B21-A03D-111B99B97ADE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DDE7-FF54-484E-958E-D2EC8C7B22C6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8881-6B25-4882-9F7E-DACC79772049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F926-209B-4197-B243-D988B8395061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41FA-FDA1-494D-8619-3E17D02B5B9C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6476-F736-44BA-9A04-C5E1D95CF391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ACB5-E1D0-46C6-85ED-2FE4C5ECB1C9}" type="datetime1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5A935-15A6-487C-9A7F-BE3DEDDBD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hyperlink" Target="https://agri.ru/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53960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Методы прецизионной модификации хромосомы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Corynebacterium</a:t>
            </a:r>
            <a:r>
              <a:rPr lang="en-US" sz="2800" b="1" i="1" dirty="0" smtClean="0"/>
              <a:t> </a:t>
            </a:r>
            <a:r>
              <a:rPr lang="ru-RU" sz="2800" b="1" i="1" dirty="0" err="1" smtClean="0"/>
              <a:t>glutamicum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000" i="1" dirty="0" smtClean="0"/>
              <a:t>(</a:t>
            </a:r>
            <a:r>
              <a:rPr lang="ru-RU" sz="2000" i="1" dirty="0" smtClean="0"/>
              <a:t>их анализ с сугубо практической стороны</a:t>
            </a:r>
            <a:r>
              <a:rPr lang="en-US" sz="2000" i="1" dirty="0" smtClean="0"/>
              <a:t>)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844752"/>
            <a:ext cx="7776864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Крылов Александр Александрович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с.н.с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АО «АГРИ»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к.б.н. </a:t>
            </a: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25.10.2023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3" name="Picture 3" descr="222ab577-9d4a-4bd1-95e1-23dc0a8ebd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1330377" cy="89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Ajinomoto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20688"/>
            <a:ext cx="1600064" cy="899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240700" y="476672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pCRIM-CmR</a:t>
            </a:r>
            <a:r>
              <a:rPr lang="en-US" sz="1400" dirty="0" smtClean="0"/>
              <a:t>-</a:t>
            </a:r>
          </a:p>
          <a:p>
            <a:r>
              <a:rPr lang="en-US" sz="1400" dirty="0" smtClean="0"/>
              <a:t>lox-</a:t>
            </a:r>
            <a:r>
              <a:rPr lang="en-US" sz="1400" dirty="0" err="1" smtClean="0"/>
              <a:t>attP</a:t>
            </a:r>
            <a:r>
              <a:rPr lang="el-GR" sz="1400" dirty="0" smtClean="0">
                <a:cs typeface="Calibri"/>
              </a:rPr>
              <a:t>φ</a:t>
            </a:r>
            <a:r>
              <a:rPr lang="en-US" sz="1400" dirty="0" smtClean="0">
                <a:cs typeface="Calibri"/>
              </a:rPr>
              <a:t>16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8460432" y="662499"/>
            <a:ext cx="53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pTES</a:t>
            </a:r>
            <a:endParaRPr lang="ru-RU" sz="1400" dirty="0"/>
          </a:p>
        </p:txBody>
      </p:sp>
      <p:sp>
        <p:nvSpPr>
          <p:cNvPr id="4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Сайт-специфическая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рекомбинация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SSR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C:\Users\A.Krylov\Documents\!Work\НЕпроф\Командировки\Suzdal 2023\Site-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3596"/>
            <a:ext cx="4041775" cy="5273676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4860032" y="971103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целевого интегративного вектора.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Доставка хелпера 1 в клетку.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Доставка вектора в клетку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48031" y="2519200"/>
            <a:ext cx="2532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колоний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Подтверждение наличия целевой модификации.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Удаление хелпера 1 из клетки.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Доставка хелпера 2 в клетку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52" name="Правая фигурная скобка 51"/>
          <p:cNvSpPr/>
          <p:nvPr/>
        </p:nvSpPr>
        <p:spPr>
          <a:xfrm>
            <a:off x="4572000" y="692696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авая фигурная скобка 52"/>
          <p:cNvSpPr/>
          <p:nvPr/>
        </p:nvSpPr>
        <p:spPr>
          <a:xfrm>
            <a:off x="4572000" y="2348880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ая фигурная скобка 53"/>
          <p:cNvSpPr/>
          <p:nvPr/>
        </p:nvSpPr>
        <p:spPr>
          <a:xfrm>
            <a:off x="4572000" y="4005064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860032" y="4275093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колоний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Удаление хелпера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из клетки.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Подтверждение наличия целевой модификации.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76604" y="584765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/>
              <a:t>Итого</a:t>
            </a:r>
            <a:r>
              <a:rPr lang="ru-RU" sz="1600" b="1" dirty="0" smtClean="0"/>
              <a:t>:</a:t>
            </a:r>
            <a:endParaRPr lang="en-US" sz="1600" b="1" dirty="0" smtClean="0"/>
          </a:p>
        </p:txBody>
      </p:sp>
      <p:sp>
        <p:nvSpPr>
          <p:cNvPr id="57" name="Прямоугольник 56"/>
          <p:cNvSpPr/>
          <p:nvPr/>
        </p:nvSpPr>
        <p:spPr>
          <a:xfrm>
            <a:off x="7280759" y="5724545"/>
            <a:ext cx="944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19</a:t>
            </a:r>
            <a:r>
              <a:rPr lang="ru-RU" sz="1600" b="1" dirty="0" smtClean="0">
                <a:solidFill>
                  <a:prstClr val="black"/>
                </a:solidFill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</a:rPr>
              <a:t>22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 smtClean="0">
                <a:solidFill>
                  <a:prstClr val="black"/>
                </a:solidFill>
                <a:cs typeface="Calibri"/>
              </a:rPr>
              <a:t>≈</a:t>
            </a:r>
            <a:r>
              <a:rPr lang="en-US" sz="1600" b="1" dirty="0" smtClean="0">
                <a:solidFill>
                  <a:prstClr val="black"/>
                </a:solidFill>
              </a:rPr>
              <a:t>3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нед</a:t>
            </a:r>
            <a:r>
              <a:rPr lang="ru-RU" sz="1600" b="1" dirty="0" smtClean="0">
                <a:solidFill>
                  <a:prstClr val="black"/>
                </a:solidFill>
              </a:rPr>
              <a:t>) </a:t>
            </a:r>
            <a:endParaRPr lang="ru-RU" b="1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7537139" y="970597"/>
            <a:ext cx="1368152" cy="1080120"/>
            <a:chOff x="7532735" y="970597"/>
            <a:chExt cx="1368152" cy="1080120"/>
          </a:xfrm>
        </p:grpSpPr>
        <p:sp>
          <p:nvSpPr>
            <p:cNvPr id="60" name="Стрелка вниз 59"/>
            <p:cNvSpPr/>
            <p:nvPr/>
          </p:nvSpPr>
          <p:spPr>
            <a:xfrm>
              <a:off x="7532735" y="970597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трелка вниз 60"/>
            <p:cNvSpPr/>
            <p:nvPr/>
          </p:nvSpPr>
          <p:spPr>
            <a:xfrm>
              <a:off x="8468839" y="970597"/>
              <a:ext cx="432048" cy="10801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37139" y="2554529"/>
            <a:ext cx="1368152" cy="1080120"/>
            <a:chOff x="7532735" y="2555612"/>
            <a:chExt cx="1368152" cy="1080120"/>
          </a:xfrm>
        </p:grpSpPr>
        <p:sp>
          <p:nvSpPr>
            <p:cNvPr id="63" name="Стрелка вниз 62"/>
            <p:cNvSpPr/>
            <p:nvPr/>
          </p:nvSpPr>
          <p:spPr>
            <a:xfrm>
              <a:off x="7532735" y="2555612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трелка вниз 63"/>
            <p:cNvSpPr/>
            <p:nvPr/>
          </p:nvSpPr>
          <p:spPr>
            <a:xfrm>
              <a:off x="8468839" y="2555612"/>
              <a:ext cx="432048" cy="10801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37139" y="4138461"/>
            <a:ext cx="1368152" cy="1080120"/>
            <a:chOff x="7532735" y="4139788"/>
            <a:chExt cx="1368152" cy="1080120"/>
          </a:xfrm>
        </p:grpSpPr>
        <p:sp>
          <p:nvSpPr>
            <p:cNvPr id="66" name="Стрелка вниз 65"/>
            <p:cNvSpPr/>
            <p:nvPr/>
          </p:nvSpPr>
          <p:spPr>
            <a:xfrm>
              <a:off x="7532735" y="4139788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трелка вниз 66"/>
            <p:cNvSpPr/>
            <p:nvPr/>
          </p:nvSpPr>
          <p:spPr>
            <a:xfrm>
              <a:off x="8468839" y="4139788"/>
              <a:ext cx="432048" cy="10801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418777" y="3717278"/>
            <a:ext cx="1688233" cy="338554"/>
            <a:chOff x="7414373" y="3738518"/>
            <a:chExt cx="1688233" cy="33855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7414373" y="3738518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8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-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9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433833" y="3738518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1-2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418777" y="2133346"/>
            <a:ext cx="1604877" cy="338554"/>
            <a:chOff x="7414373" y="2073042"/>
            <a:chExt cx="1604877" cy="338554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7414373" y="2073042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-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4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8350477" y="2073042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-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4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418777" y="5301208"/>
            <a:ext cx="1688233" cy="338554"/>
            <a:chOff x="7414373" y="5301208"/>
            <a:chExt cx="1688233" cy="33855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414373" y="5301208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8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-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9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433833" y="5301208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8-9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8261223" y="5724545"/>
            <a:ext cx="99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12</a:t>
            </a:r>
            <a:r>
              <a:rPr lang="ru-RU" sz="1600" b="1" dirty="0" smtClean="0">
                <a:solidFill>
                  <a:prstClr val="black"/>
                </a:solidFill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</a:rPr>
              <a:t>15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Calibri"/>
              </a:rPr>
              <a:t>≈</a:t>
            </a:r>
            <a:r>
              <a:rPr lang="en-US" sz="1600" b="1" dirty="0" smtClean="0">
                <a:solidFill>
                  <a:prstClr val="black"/>
                </a:solidFill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нед</a:t>
            </a:r>
            <a:r>
              <a:rPr lang="ru-RU" sz="1600" b="1" dirty="0" smtClean="0">
                <a:solidFill>
                  <a:prstClr val="black"/>
                </a:solidFill>
              </a:rPr>
              <a:t>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1f2cab41-d12a-4b65-946f-7250809f5d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10475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70d5df7-b5f5-49be-9349-c4e2e81e37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499992" cy="52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511e541-1cab-4232-970e-a728a36e35b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032" y="476672"/>
            <a:ext cx="3347864" cy="158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Сайт-специфическая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рекомбинация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SSR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 + Гомологичная рекомбинация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28184" y="2204864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1.3</a:t>
            </a:r>
            <a:r>
              <a:rPr lang="en-US" sz="1400" dirty="0" smtClean="0">
                <a:solidFill>
                  <a:srgbClr val="0070C0"/>
                </a:solidFill>
              </a:rPr>
              <a:t>x10^3 CFU/</a:t>
            </a:r>
            <a:r>
              <a:rPr lang="en-US" sz="1400" dirty="0" err="1" smtClean="0">
                <a:solidFill>
                  <a:srgbClr val="0070C0"/>
                </a:solidFill>
                <a:latin typeface="Calibri"/>
                <a:cs typeface="Calibri"/>
              </a:rPr>
              <a:t>μg</a:t>
            </a:r>
            <a:r>
              <a:rPr lang="en-US" sz="1400" dirty="0" smtClean="0">
                <a:solidFill>
                  <a:srgbClr val="0070C0"/>
                </a:solidFill>
                <a:latin typeface="Calibri"/>
                <a:cs typeface="Calibri"/>
              </a:rPr>
              <a:t> DNA</a:t>
            </a:r>
            <a:r>
              <a:rPr lang="en-US" sz="1400" dirty="0" smtClean="0">
                <a:solidFill>
                  <a:srgbClr val="0070C0"/>
                </a:solidFill>
                <a:latin typeface="Calibri"/>
                <a:cs typeface="Calibri"/>
                <a:sym typeface="Wingdings" pitchFamily="2" charset="2"/>
              </a:rPr>
              <a:t>10/10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3140968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7</a:t>
            </a:r>
            <a:r>
              <a:rPr lang="en-US" sz="1400" dirty="0" smtClean="0">
                <a:solidFill>
                  <a:srgbClr val="0070C0"/>
                </a:solidFill>
                <a:latin typeface="Calibri"/>
                <a:cs typeface="Calibri"/>
                <a:sym typeface="Wingdings" pitchFamily="2" charset="2"/>
              </a:rPr>
              <a:t>/10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392" y="506816"/>
            <a:ext cx="5615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Удобно при конструировании мутантных библиотек</a:t>
            </a:r>
            <a:endParaRPr lang="ru-RU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1b27184-6b26-47f1-865f-798fab42c9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4176464" cy="334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Удобно при конструировании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делеций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протяженных участков хромосомы</a:t>
            </a:r>
            <a:endParaRPr lang="ru-RU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3433" y="1196752"/>
            <a:ext cx="4600575" cy="3700285"/>
            <a:chOff x="107504" y="1299220"/>
            <a:chExt cx="4600575" cy="3700285"/>
          </a:xfrm>
        </p:grpSpPr>
        <p:pic>
          <p:nvPicPr>
            <p:cNvPr id="35842" name="Picture 2" descr="645a6e05-cd93-4cc1-89bc-0f5f3c91206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780928"/>
              <a:ext cx="4427984" cy="2218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 descr="34990ccf-fbca-43d3-9f5a-5a6b59706dd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299220"/>
              <a:ext cx="4600575" cy="1409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51" name="Picture 3" descr="a72c9d40-34f1-42c5-a09b-9f8da2a234f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124744"/>
            <a:ext cx="4104456" cy="204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Гомологичная рекомбинация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 +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Сайт-специфическая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рекомбинация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SSR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4149080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/>
                <a:cs typeface="Calibri"/>
              </a:rPr>
              <a:t>≈</a:t>
            </a:r>
            <a:r>
              <a:rPr lang="en-US" sz="1400" dirty="0" smtClean="0">
                <a:solidFill>
                  <a:srgbClr val="0070C0"/>
                </a:solidFill>
              </a:rPr>
              <a:t>200 CFU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Рекомбининринг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Rec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RecA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независимая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гомологичная рекомбинация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508518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Примеры </a:t>
            </a:r>
            <a:r>
              <a:rPr lang="ru-RU" sz="1600" b="1" dirty="0" err="1" smtClean="0"/>
              <a:t>плазмид-хелперов</a:t>
            </a:r>
            <a:r>
              <a:rPr lang="ru-RU" sz="1600" b="1" dirty="0" smtClean="0"/>
              <a:t> </a:t>
            </a:r>
            <a:r>
              <a:rPr lang="en-US" sz="1600" b="1" dirty="0" smtClean="0"/>
              <a:t>No</a:t>
            </a:r>
            <a:r>
              <a:rPr lang="ru-RU" sz="1600" b="1" dirty="0" smtClean="0"/>
              <a:t>1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r>
              <a:rPr lang="en-US" sz="1600" dirty="0" smtClean="0"/>
              <a:t>pEKEx3-recT</a:t>
            </a:r>
            <a:r>
              <a:rPr lang="en-US" sz="1600" baseline="30000" dirty="0" smtClean="0"/>
              <a:t>1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 err="1" smtClean="0"/>
              <a:t>pEC-recE</a:t>
            </a:r>
            <a:r>
              <a:rPr lang="en-US" sz="1600" dirty="0" smtClean="0"/>
              <a:t>/recT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pVC-Am</a:t>
            </a:r>
            <a:r>
              <a:rPr lang="en-US" sz="1600" baseline="30000" dirty="0" smtClean="0"/>
              <a:t>R</a:t>
            </a:r>
            <a:r>
              <a:rPr lang="en-US" sz="1600" dirty="0" smtClean="0"/>
              <a:t>-LacI-P</a:t>
            </a:r>
            <a:r>
              <a:rPr lang="en-US" sz="1600" baseline="-25000" dirty="0" smtClean="0"/>
              <a:t>trc-id2</a:t>
            </a:r>
            <a:r>
              <a:rPr lang="en-US" sz="1600" dirty="0" smtClean="0"/>
              <a:t>-RecE</a:t>
            </a:r>
            <a:r>
              <a:rPr lang="en-US" sz="1600" baseline="30000" dirty="0" smtClean="0"/>
              <a:t>564</a:t>
            </a:r>
            <a:r>
              <a:rPr lang="en-US" sz="1600" dirty="0" smtClean="0"/>
              <a:t>T</a:t>
            </a:r>
            <a:r>
              <a:rPr lang="en-US" sz="1600" baseline="30000" dirty="0" smtClean="0">
                <a:latin typeface="Calibri"/>
                <a:cs typeface="Calibri"/>
              </a:rPr>
              <a:t>3</a:t>
            </a:r>
            <a:r>
              <a:rPr lang="en-US" sz="1600" dirty="0" smtClean="0">
                <a:latin typeface="Calibri"/>
                <a:cs typeface="Calibri"/>
              </a:rPr>
              <a:t>, pXMj19-recET</a:t>
            </a:r>
            <a:r>
              <a:rPr lang="en-US" sz="1600" baseline="30000" dirty="0" smtClean="0">
                <a:latin typeface="Calibri"/>
                <a:cs typeface="Calibri"/>
              </a:rPr>
              <a:t>4</a:t>
            </a:r>
            <a:r>
              <a:rPr lang="en-US" sz="1600" dirty="0" smtClean="0">
                <a:latin typeface="Calibri"/>
                <a:cs typeface="Calibri"/>
              </a:rPr>
              <a:t>, </a:t>
            </a:r>
            <a:r>
              <a:rPr lang="en-US" sz="1600" dirty="0" smtClean="0"/>
              <a:t>pEC-recET_rep</a:t>
            </a:r>
            <a:r>
              <a:rPr lang="en-US" sz="1600" baseline="30000" dirty="0" smtClean="0">
                <a:latin typeface="Calibri"/>
                <a:cs typeface="Calibri"/>
              </a:rPr>
              <a:t>5</a:t>
            </a:r>
            <a:endParaRPr lang="ru-RU" sz="1600" baseline="30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0212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1 - Binder S et al. </a:t>
            </a:r>
            <a:r>
              <a:rPr lang="en-US" sz="800" i="1" dirty="0" err="1" smtClean="0"/>
              <a:t>Recombineering</a:t>
            </a:r>
            <a:r>
              <a:rPr lang="en-US" sz="800" i="1" dirty="0" smtClean="0"/>
              <a:t> in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combined with optical </a:t>
            </a:r>
            <a:r>
              <a:rPr lang="en-US" sz="800" i="1" dirty="0" err="1" smtClean="0"/>
              <a:t>nanosensors</a:t>
            </a:r>
            <a:r>
              <a:rPr lang="en-US" sz="800" i="1" dirty="0" smtClean="0"/>
              <a:t>: a general strategy for fast producer strain generation. Nucleic Acids Res. 2013 Jul;41(12):6360-9.</a:t>
            </a:r>
            <a:endParaRPr lang="ru-RU" sz="800" i="1" dirty="0" smtClean="0"/>
          </a:p>
          <a:p>
            <a:r>
              <a:rPr lang="en-US" sz="800" i="1" dirty="0" smtClean="0"/>
              <a:t>2 - Huang Y et al. </a:t>
            </a:r>
            <a:r>
              <a:rPr lang="en-US" sz="800" i="1" dirty="0" err="1" smtClean="0"/>
              <a:t>Recombineering</a:t>
            </a:r>
            <a:r>
              <a:rPr lang="en-US" sz="800" i="1" dirty="0" smtClean="0"/>
              <a:t> using </a:t>
            </a:r>
            <a:r>
              <a:rPr lang="en-US" sz="800" i="1" dirty="0" err="1" smtClean="0"/>
              <a:t>RecET</a:t>
            </a:r>
            <a:r>
              <a:rPr lang="en-US" sz="800" i="1" dirty="0" smtClean="0"/>
              <a:t> in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ATCC14067 via a self-excisable cassette. </a:t>
            </a:r>
            <a:r>
              <a:rPr lang="en-US" sz="800" i="1" dirty="0" err="1" smtClean="0"/>
              <a:t>Sci</a:t>
            </a:r>
            <a:r>
              <a:rPr lang="en-US" sz="800" i="1" dirty="0" smtClean="0"/>
              <a:t> Rep. 2017 Aug 11;7(1):7916.</a:t>
            </a:r>
            <a:endParaRPr lang="ru-RU" sz="800" i="1" dirty="0" smtClean="0"/>
          </a:p>
          <a:p>
            <a:r>
              <a:rPr lang="en-US" sz="800" i="1" dirty="0" smtClean="0"/>
              <a:t>3 - Lobanova JS et al. Genome engineering of the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chromosome by the Extended Dual-In/Out strategy. J </a:t>
            </a:r>
            <a:r>
              <a:rPr lang="en-US" sz="800" i="1" dirty="0" err="1" smtClean="0"/>
              <a:t>Microbiol</a:t>
            </a:r>
            <a:r>
              <a:rPr lang="en-US" sz="800" i="1" dirty="0" smtClean="0"/>
              <a:t> Methods. 2022 Sep;200:106555.</a:t>
            </a:r>
          </a:p>
          <a:p>
            <a:r>
              <a:rPr lang="en-US" sz="800" i="1" dirty="0" smtClean="0"/>
              <a:t>4 - Ye Y et al. Genomic Iterative Replacements of Large Synthetic DNA Fragments in 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ACS </a:t>
            </a:r>
            <a:r>
              <a:rPr lang="en-US" sz="800" i="1" dirty="0" err="1" smtClean="0"/>
              <a:t>Synth</a:t>
            </a:r>
            <a:r>
              <a:rPr lang="en-US" sz="800" i="1" dirty="0" smtClean="0"/>
              <a:t> Biol. 2022 Apr 15;11(4):1588-1599. </a:t>
            </a:r>
          </a:p>
          <a:p>
            <a:r>
              <a:rPr lang="en-US" sz="800" i="1" dirty="0" smtClean="0"/>
              <a:t>5 - Li C et al. Optimizing </a:t>
            </a:r>
            <a:r>
              <a:rPr lang="en-US" sz="800" i="1" dirty="0" err="1" smtClean="0"/>
              <a:t>recombineering</a:t>
            </a:r>
            <a:r>
              <a:rPr lang="en-US" sz="800" i="1" dirty="0" smtClean="0"/>
              <a:t> in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</a:t>
            </a:r>
            <a:r>
              <a:rPr lang="en-US" sz="800" i="1" dirty="0" err="1" smtClean="0"/>
              <a:t>Biotechnol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Bioeng</a:t>
            </a:r>
            <a:r>
              <a:rPr lang="en-US" sz="800" i="1" dirty="0" smtClean="0"/>
              <a:t>. 2021 Jun;118(6):2255-2264. </a:t>
            </a:r>
          </a:p>
          <a:p>
            <a:r>
              <a:rPr lang="en-US" sz="800" i="1" dirty="0" smtClean="0"/>
              <a:t>6 - Li C et al. </a:t>
            </a:r>
            <a:r>
              <a:rPr lang="en-US" sz="800" i="1" dirty="0" err="1" smtClean="0"/>
              <a:t>Heterologous</a:t>
            </a:r>
            <a:r>
              <a:rPr lang="en-US" sz="800" i="1" dirty="0" smtClean="0"/>
              <a:t> production of </a:t>
            </a:r>
            <a:r>
              <a:rPr lang="el-GR" sz="800" i="1" dirty="0" smtClean="0"/>
              <a:t>α-</a:t>
            </a:r>
            <a:r>
              <a:rPr lang="en-US" sz="800" i="1" dirty="0" smtClean="0"/>
              <a:t>Carotene in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using a multi-copy chromosomal integration method. </a:t>
            </a:r>
            <a:r>
              <a:rPr lang="en-US" sz="800" i="1" dirty="0" err="1" smtClean="0"/>
              <a:t>Bioresour</a:t>
            </a:r>
            <a:r>
              <a:rPr lang="en-US" sz="800" i="1" dirty="0" smtClean="0"/>
              <a:t> Technol. 2021 Dec;341:125782. </a:t>
            </a:r>
          </a:p>
        </p:txBody>
      </p:sp>
      <p:pic>
        <p:nvPicPr>
          <p:cNvPr id="8196" name="Picture 4" descr="C:\Users\A.Krylov\Documents\!Work\НЕпроф\Командировки\Suzdal 2023\R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51" y="695672"/>
            <a:ext cx="4098925" cy="5181600"/>
          </a:xfrm>
          <a:prstGeom prst="rect">
            <a:avLst/>
          </a:prstGeom>
          <a:noFill/>
        </p:spPr>
      </p:pic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88024" y="620688"/>
          <a:ext cx="424847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1656184"/>
                <a:gridCol w="17281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Тип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Размер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Эффективность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Вставка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Calibri"/>
                        </a:rPr>
                        <a:t>≤ </a:t>
                      </a:r>
                      <a:r>
                        <a:rPr lang="en-US" sz="1600" dirty="0" smtClean="0"/>
                        <a:t>10</a:t>
                      </a:r>
                      <a:r>
                        <a:rPr lang="ru-RU" sz="1600" dirty="0" smtClean="0"/>
                        <a:t> т.п.о.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^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CFU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cs typeface="Calibri"/>
                        </a:rPr>
                        <a:t>μ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Calibri"/>
                        </a:rPr>
                        <a:t>g*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Делеция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Calibri"/>
                        </a:rPr>
                        <a:t>≤ </a:t>
                      </a:r>
                      <a:r>
                        <a:rPr lang="en-US" sz="1600" dirty="0" smtClean="0"/>
                        <a:t>40 </a:t>
                      </a:r>
                      <a:r>
                        <a:rPr lang="ru-RU" sz="1600" dirty="0" smtClean="0"/>
                        <a:t>т.п.о.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44008" y="2212409"/>
            <a:ext cx="4499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Преимущества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любой целевой локус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возможна одновременная множественная интеграция (</a:t>
            </a:r>
            <a:r>
              <a:rPr lang="en-US" sz="1600" dirty="0" smtClean="0"/>
              <a:t>2(</a:t>
            </a:r>
            <a:r>
              <a:rPr lang="en-US" sz="1600" dirty="0" smtClean="0">
                <a:cs typeface="Calibri"/>
              </a:rPr>
              <a:t>↓10^3</a:t>
            </a:r>
            <a:r>
              <a:rPr lang="en-US" sz="1600" dirty="0" smtClean="0"/>
              <a:t>)</a:t>
            </a:r>
            <a:r>
              <a:rPr lang="ru-RU" sz="1600" baseline="30000" dirty="0" smtClean="0"/>
              <a:t>5</a:t>
            </a:r>
            <a:r>
              <a:rPr lang="en-US" sz="1600" dirty="0" smtClean="0"/>
              <a:t>; 3-5(</a:t>
            </a:r>
            <a:r>
              <a:rPr lang="en-US" sz="1600" dirty="0" smtClean="0">
                <a:latin typeface="Calibri"/>
                <a:cs typeface="Calibri"/>
              </a:rPr>
              <a:t>↓10^2)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отслеживаемые нецелевые модификации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ru-RU" sz="1600" b="1" dirty="0" smtClean="0"/>
              <a:t>Недостатки: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оставляет «швы»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необходимость в сборке линейного ДНК фрагмента из ≥3-х фрагментов 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≥2 последовательных </a:t>
            </a:r>
            <a:r>
              <a:rPr lang="ru-RU" sz="1600" dirty="0" err="1" smtClean="0"/>
              <a:t>электропораций</a:t>
            </a:r>
            <a:endParaRPr lang="ru-RU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1711841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 сильно зависит от типа системы, мишени, от типа и размеров целевой модификации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928694" y="620688"/>
            <a:ext cx="1251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pEC-recET_rep</a:t>
            </a:r>
            <a:endParaRPr lang="ru-RU" sz="1600" baseline="30000" dirty="0"/>
          </a:p>
        </p:txBody>
      </p:sp>
      <p:pic>
        <p:nvPicPr>
          <p:cNvPr id="29" name="Picture 4" descr="C:\Users\A.Krylov\Documents\!Work\НЕпроф\Командировки\Suzdal 2023\R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51" y="695672"/>
            <a:ext cx="4098925" cy="5181600"/>
          </a:xfrm>
          <a:prstGeom prst="rect">
            <a:avLst/>
          </a:prstGeom>
          <a:noFill/>
        </p:spPr>
      </p:pic>
      <p:sp>
        <p:nvSpPr>
          <p:cNvPr id="3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Рекомбининринг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Rec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RecA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независимая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гомологичная рекомбинация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88024" y="1084623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целевой линейной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дцДНК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молекулы.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Доставка хелпера 1 в клетку.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Доставка линейной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дцДНК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в клетку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76023" y="2663216"/>
            <a:ext cx="2532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колоний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Подтверждение наличия целевой модификации.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Удаление хелпера 1 из клетки.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Доставка хелпера 2 в клетку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37" name="Правая фигурная скобка 36"/>
          <p:cNvSpPr/>
          <p:nvPr/>
        </p:nvSpPr>
        <p:spPr>
          <a:xfrm>
            <a:off x="4499992" y="836712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4499992" y="2492896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4499992" y="4149080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788024" y="4419109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колоний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Удаление хелпера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из клетки.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Подтверждение наличия целевой модификации.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4596" y="599167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/>
              <a:t>Итого</a:t>
            </a:r>
            <a:r>
              <a:rPr lang="ru-RU" sz="1600" b="1" dirty="0" smtClean="0"/>
              <a:t>:</a:t>
            </a:r>
            <a:endParaRPr lang="en-US" sz="1600" b="1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7208751" y="5868561"/>
            <a:ext cx="944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19</a:t>
            </a:r>
            <a:r>
              <a:rPr lang="ru-RU" sz="1600" b="1" dirty="0" smtClean="0">
                <a:solidFill>
                  <a:prstClr val="black"/>
                </a:solidFill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</a:rPr>
              <a:t>22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 smtClean="0">
                <a:solidFill>
                  <a:prstClr val="black"/>
                </a:solidFill>
                <a:cs typeface="Calibri"/>
              </a:rPr>
              <a:t>≈</a:t>
            </a:r>
            <a:r>
              <a:rPr lang="en-US" sz="1600" b="1" dirty="0" smtClean="0">
                <a:solidFill>
                  <a:prstClr val="black"/>
                </a:solidFill>
              </a:rPr>
              <a:t>3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нед</a:t>
            </a:r>
            <a:r>
              <a:rPr lang="ru-RU" sz="1600" b="1" dirty="0" smtClean="0">
                <a:solidFill>
                  <a:prstClr val="black"/>
                </a:solidFill>
              </a:rPr>
              <a:t>) </a:t>
            </a:r>
            <a:endParaRPr lang="ru-RU" b="1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7465131" y="980728"/>
            <a:ext cx="1368152" cy="1214005"/>
            <a:chOff x="7532735" y="970597"/>
            <a:chExt cx="1368152" cy="1080120"/>
          </a:xfrm>
        </p:grpSpPr>
        <p:sp>
          <p:nvSpPr>
            <p:cNvPr id="44" name="Стрелка вниз 43"/>
            <p:cNvSpPr/>
            <p:nvPr/>
          </p:nvSpPr>
          <p:spPr>
            <a:xfrm>
              <a:off x="7532735" y="970597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>
              <a:off x="8468839" y="970597"/>
              <a:ext cx="432048" cy="10801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465131" y="2698544"/>
            <a:ext cx="1368152" cy="2674671"/>
            <a:chOff x="7532735" y="2555611"/>
            <a:chExt cx="1368152" cy="2674671"/>
          </a:xfrm>
        </p:grpSpPr>
        <p:sp>
          <p:nvSpPr>
            <p:cNvPr id="47" name="Стрелка вниз 46"/>
            <p:cNvSpPr/>
            <p:nvPr/>
          </p:nvSpPr>
          <p:spPr>
            <a:xfrm>
              <a:off x="7532735" y="2555612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низ 47"/>
            <p:cNvSpPr/>
            <p:nvPr/>
          </p:nvSpPr>
          <p:spPr>
            <a:xfrm>
              <a:off x="8468839" y="2555611"/>
              <a:ext cx="432048" cy="2674671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Стрелка вниз 49"/>
          <p:cNvSpPr/>
          <p:nvPr/>
        </p:nvSpPr>
        <p:spPr>
          <a:xfrm>
            <a:off x="7465131" y="4282477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346769" y="386129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8</a:t>
            </a:r>
            <a:r>
              <a:rPr lang="ru-RU" sz="1600" b="1" dirty="0" smtClean="0">
                <a:solidFill>
                  <a:prstClr val="black"/>
                </a:solidFill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</a:rPr>
              <a:t>9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b="1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7346769" y="2277362"/>
            <a:ext cx="1604877" cy="338554"/>
            <a:chOff x="7414373" y="2073042"/>
            <a:chExt cx="1604877" cy="33855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414373" y="2073042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-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4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8350477" y="2073042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</a:rPr>
                <a:t>4-5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346769" y="5445224"/>
            <a:ext cx="1625716" cy="338554"/>
            <a:chOff x="7414373" y="5301208"/>
            <a:chExt cx="1625716" cy="338554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414373" y="5301208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8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-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9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433833" y="5301208"/>
              <a:ext cx="6062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</a:rPr>
                <a:t>10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8189215" y="5868561"/>
            <a:ext cx="99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1</a:t>
            </a:r>
            <a:r>
              <a:rPr lang="ru-RU" sz="1600" b="1" dirty="0" smtClean="0">
                <a:solidFill>
                  <a:prstClr val="black"/>
                </a:solidFill>
              </a:rPr>
              <a:t>4-</a:t>
            </a:r>
            <a:r>
              <a:rPr lang="en-US" sz="1600" b="1" dirty="0" smtClean="0">
                <a:solidFill>
                  <a:prstClr val="black"/>
                </a:solidFill>
              </a:rPr>
              <a:t>15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Calibri"/>
              </a:rPr>
              <a:t>≈</a:t>
            </a:r>
            <a:r>
              <a:rPr lang="en-US" sz="1600" b="1" dirty="0" smtClean="0">
                <a:solidFill>
                  <a:prstClr val="black"/>
                </a:solidFill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нед</a:t>
            </a:r>
            <a:r>
              <a:rPr lang="ru-RU" sz="1600" b="1" dirty="0" smtClean="0">
                <a:solidFill>
                  <a:prstClr val="black"/>
                </a:solidFill>
              </a:rPr>
              <a:t>) 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652120" y="620688"/>
            <a:ext cx="2320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pVC-Am</a:t>
            </a:r>
            <a:r>
              <a:rPr lang="en-US" sz="1400" baseline="30000" dirty="0" smtClean="0"/>
              <a:t>R</a:t>
            </a:r>
            <a:r>
              <a:rPr lang="en-US" sz="1400" dirty="0" smtClean="0"/>
              <a:t>-LacI-P</a:t>
            </a:r>
            <a:r>
              <a:rPr lang="en-US" sz="1400" baseline="-25000" dirty="0" smtClean="0"/>
              <a:t>trc-id2</a:t>
            </a:r>
            <a:r>
              <a:rPr lang="en-US" sz="1400" dirty="0" smtClean="0"/>
              <a:t>-RecE</a:t>
            </a:r>
            <a:r>
              <a:rPr lang="en-US" sz="1400" baseline="30000" dirty="0" smtClean="0"/>
              <a:t>564</a:t>
            </a:r>
            <a:r>
              <a:rPr lang="en-US" sz="1400" dirty="0" smtClean="0"/>
              <a:t>T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1de8844-e964-4a4d-a8d5-99589bb76a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41" y="3212976"/>
            <a:ext cx="46005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6d660c78-e800-4609-bf32-633d5aa6f6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716" y="2204864"/>
            <a:ext cx="41877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bb7ee199-ffbf-44ed-8f3d-00dd6e5650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11794"/>
            <a:ext cx="4312543" cy="235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9bcc1e86-3074-4036-bd37-7e6b734d31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78112"/>
            <a:ext cx="4312543" cy="141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Рекомбининринг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Rec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RecA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независимая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гомологичная рекомбинация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3777595" y="4799470"/>
            <a:ext cx="3192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Each step 3-5 days, and 1-14% efficiency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140968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0,5% efficiency of triple integration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ассоциированная рекомбинация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Cr/C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5085184"/>
            <a:ext cx="4788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Некоторые знаменательные системы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r>
              <a:rPr lang="ru-RU" sz="1600" dirty="0" smtClean="0"/>
              <a:t>(</a:t>
            </a:r>
            <a:r>
              <a:rPr lang="en-US" sz="1600" dirty="0" smtClean="0"/>
              <a:t>pJYS2(3) + pJYS1Ptac(-</a:t>
            </a:r>
            <a:r>
              <a:rPr lang="en-US" sz="1600" dirty="0" err="1" smtClean="0"/>
              <a:t>RecET</a:t>
            </a:r>
            <a:r>
              <a:rPr lang="ru-RU" sz="1600" dirty="0" smtClean="0"/>
              <a:t>)</a:t>
            </a:r>
            <a:r>
              <a:rPr lang="en-US" sz="1600" baseline="30000" dirty="0" smtClean="0"/>
              <a:t>1,</a:t>
            </a:r>
            <a:r>
              <a:rPr lang="en-US" sz="1600" dirty="0" smtClean="0"/>
              <a:t> </a:t>
            </a:r>
            <a:r>
              <a:rPr lang="ru-RU" sz="1600" baseline="30000" dirty="0" smtClean="0"/>
              <a:t>3</a:t>
            </a:r>
            <a:r>
              <a:rPr lang="en-US" sz="1600" dirty="0" smtClean="0">
                <a:sym typeface="Wingdings" pitchFamily="2" charset="2"/>
              </a:rPr>
              <a:t>, (pgRNA4(5) + pCas9)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pXM</a:t>
            </a:r>
            <a:r>
              <a:rPr lang="en-US" sz="1600" i="1" dirty="0" err="1" smtClean="0"/>
              <a:t>sacB</a:t>
            </a:r>
            <a:r>
              <a:rPr lang="en-US" sz="1600" dirty="0" smtClean="0"/>
              <a:t>-</a:t>
            </a:r>
            <a:r>
              <a:rPr lang="en-US" sz="1600" dirty="0" err="1" smtClean="0"/>
              <a:t>crRNA</a:t>
            </a:r>
            <a:r>
              <a:rPr lang="en-US" sz="1600" dirty="0" smtClean="0"/>
              <a:t>-donor + </a:t>
            </a:r>
            <a:r>
              <a:rPr lang="en-US" sz="1600" dirty="0" err="1" smtClean="0"/>
              <a:t>pEC</a:t>
            </a:r>
            <a:r>
              <a:rPr lang="el-GR" sz="1600" dirty="0" smtClean="0">
                <a:cs typeface="Calibri"/>
              </a:rPr>
              <a:t>Δ</a:t>
            </a:r>
            <a:r>
              <a:rPr lang="en-US" sz="1600" i="1" dirty="0" smtClean="0">
                <a:cs typeface="Calibri"/>
              </a:rPr>
              <a:t>per1</a:t>
            </a:r>
            <a:r>
              <a:rPr lang="en-US" sz="1600" dirty="0" smtClean="0">
                <a:cs typeface="Calibri"/>
              </a:rPr>
              <a:t>-Cpf1-RecET)</a:t>
            </a:r>
            <a:r>
              <a:rPr lang="en-US" sz="1600" baseline="30000" dirty="0" smtClean="0">
                <a:latin typeface="Calibri"/>
                <a:cs typeface="Calibri"/>
              </a:rPr>
              <a:t>4</a:t>
            </a:r>
            <a:r>
              <a:rPr lang="en-US" sz="1600" dirty="0" smtClean="0">
                <a:latin typeface="Calibri"/>
                <a:cs typeface="Calibri"/>
              </a:rPr>
              <a:t>, pCCG1(2)</a:t>
            </a:r>
            <a:r>
              <a:rPr lang="en-US" sz="1600" baseline="30000" dirty="0" smtClean="0">
                <a:latin typeface="Calibri"/>
                <a:cs typeface="Calibri"/>
              </a:rPr>
              <a:t>5</a:t>
            </a:r>
            <a:endParaRPr lang="ru-RU" sz="1600" baseline="30000" dirty="0" smtClean="0"/>
          </a:p>
        </p:txBody>
      </p:sp>
      <p:pic>
        <p:nvPicPr>
          <p:cNvPr id="12290" name="Picture 2" descr="C:\Users\A.Krylov\Documents\!Work\НЕпроф\Командировки\Suzdal 2023\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88" y="583976"/>
            <a:ext cx="4065588" cy="5221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1653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1 - Jiang Y et al. CRISPR-Cpf1 assisted genome editing of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Nat </a:t>
            </a:r>
            <a:r>
              <a:rPr lang="en-US" sz="800" i="1" dirty="0" err="1" smtClean="0"/>
              <a:t>Commun</a:t>
            </a:r>
            <a:r>
              <a:rPr lang="en-US" sz="800" i="1" dirty="0" smtClean="0"/>
              <a:t>. 2017 May 4;8:15179. </a:t>
            </a:r>
            <a:endParaRPr lang="ru-RU" sz="800" i="1" dirty="0" smtClean="0"/>
          </a:p>
          <a:p>
            <a:r>
              <a:rPr lang="en-US" sz="800" i="1" dirty="0" smtClean="0"/>
              <a:t>2 - Liu et al. Development of a CRISPR/Cas9 genome editing toolbox for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</a:t>
            </a:r>
            <a:r>
              <a:rPr lang="en-US" sz="800" i="1" dirty="0" err="1" smtClean="0"/>
              <a:t>Microb</a:t>
            </a:r>
            <a:r>
              <a:rPr lang="en-US" sz="800" i="1" dirty="0" smtClean="0"/>
              <a:t> Cell Fact. 2017 Nov 16;16(1):205.</a:t>
            </a:r>
          </a:p>
          <a:p>
            <a:r>
              <a:rPr lang="en-US" sz="800" i="1" dirty="0" smtClean="0"/>
              <a:t>3 - Zhao N et al. Multiplex gene editing and large DNA fragment deletion by the CRISPR/Cpf1-RecE/T system in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J </a:t>
            </a:r>
            <a:r>
              <a:rPr lang="en-US" sz="800" i="1" dirty="0" err="1" smtClean="0"/>
              <a:t>Ind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Microbiol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Biotechnol</a:t>
            </a:r>
            <a:r>
              <a:rPr lang="en-US" sz="800" i="1" dirty="0" smtClean="0"/>
              <a:t>. 2020 Aug;47(8):599-608. </a:t>
            </a:r>
          </a:p>
          <a:p>
            <a:r>
              <a:rPr lang="en-US" sz="800" i="1" dirty="0" smtClean="0"/>
              <a:t>4 - Su R et al. Enhanced production of D-</a:t>
            </a:r>
            <a:r>
              <a:rPr lang="en-US" sz="800" i="1" dirty="0" err="1" smtClean="0"/>
              <a:t>pantothenic</a:t>
            </a:r>
            <a:r>
              <a:rPr lang="en-US" sz="800" i="1" dirty="0" smtClean="0"/>
              <a:t> acid in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using an efficient CRISPR-Cpf1 genome editing method. </a:t>
            </a:r>
            <a:r>
              <a:rPr lang="en-US" sz="800" i="1" dirty="0" err="1" smtClean="0"/>
              <a:t>Microb</a:t>
            </a:r>
            <a:r>
              <a:rPr lang="en-US" sz="800" i="1" dirty="0" smtClean="0"/>
              <a:t> Cell Fact. 2023 Jan 6;22(1):3.</a:t>
            </a:r>
          </a:p>
          <a:p>
            <a:r>
              <a:rPr lang="en-US" sz="800" i="1" dirty="0" smtClean="0"/>
              <a:t>5 - </a:t>
            </a: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788024" y="620688"/>
          <a:ext cx="424847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1872208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Тип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Размер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Эффективность*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Вставка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Calibri"/>
                        </a:rPr>
                        <a:t>≤ </a:t>
                      </a:r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 т.п.о.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^1-2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CFU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cs typeface="Calibri"/>
                        </a:rPr>
                        <a:t>μ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Calibri"/>
                        </a:rPr>
                        <a:t>g,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10-100%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Делеция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Calibri"/>
                        </a:rPr>
                        <a:t>≤ </a:t>
                      </a:r>
                      <a:r>
                        <a:rPr lang="en-US" sz="1600" dirty="0" smtClean="0"/>
                        <a:t>20 </a:t>
                      </a:r>
                      <a:r>
                        <a:rPr lang="ru-RU" sz="1600" dirty="0" smtClean="0"/>
                        <a:t>т.п.о.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27984" y="2204864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Преимущества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«бесшовные» модификации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возможна одновременная множественная </a:t>
            </a:r>
            <a:r>
              <a:rPr lang="ru-RU" sz="1600" dirty="0" err="1" smtClean="0"/>
              <a:t>оцДНК-обусловленная</a:t>
            </a:r>
            <a:r>
              <a:rPr lang="ru-RU" sz="1600" dirty="0" smtClean="0"/>
              <a:t> модификация (2 (</a:t>
            </a:r>
            <a:r>
              <a:rPr lang="en-US" sz="1600" dirty="0" smtClean="0">
                <a:cs typeface="Calibri"/>
              </a:rPr>
              <a:t>↓10^</a:t>
            </a:r>
            <a:r>
              <a:rPr lang="ru-RU" sz="1600" dirty="0" smtClean="0">
                <a:cs typeface="Calibri"/>
              </a:rPr>
              <a:t>1-2</a:t>
            </a:r>
            <a:r>
              <a:rPr lang="ru-RU" sz="1600" dirty="0" smtClean="0"/>
              <a:t>)</a:t>
            </a:r>
            <a:r>
              <a:rPr lang="ru-RU" sz="1600" baseline="30000" dirty="0" smtClean="0"/>
              <a:t>2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en-US" sz="1600" dirty="0" smtClean="0"/>
              <a:t>2 </a:t>
            </a:r>
            <a:r>
              <a:rPr lang="ru-RU" sz="1600" dirty="0" smtClean="0"/>
              <a:t>и </a:t>
            </a:r>
            <a:r>
              <a:rPr lang="en-US" sz="1600" dirty="0" smtClean="0"/>
              <a:t>3 (90%</a:t>
            </a:r>
            <a:r>
              <a:rPr lang="ru-RU" sz="1600" dirty="0" smtClean="0"/>
              <a:t>, 7%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3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ru-RU" sz="1600" b="1" dirty="0" smtClean="0"/>
              <a:t>Недостатки: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не любой целевой локус</a:t>
            </a:r>
            <a:r>
              <a:rPr lang="en-US" sz="1600" dirty="0" smtClean="0"/>
              <a:t> </a:t>
            </a:r>
            <a:r>
              <a:rPr lang="ru-RU" sz="1600" dirty="0" smtClean="0"/>
              <a:t>за раз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err="1" smtClean="0"/>
              <a:t>неотслеживаемые</a:t>
            </a:r>
            <a:r>
              <a:rPr lang="ru-RU" sz="1600" dirty="0" smtClean="0"/>
              <a:t> нецелевые модификации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необходимость в сборке донорской для интеграции и </a:t>
            </a:r>
            <a:r>
              <a:rPr lang="ru-RU" sz="1600" dirty="0" err="1" smtClean="0"/>
              <a:t>делеций</a:t>
            </a:r>
            <a:r>
              <a:rPr lang="ru-RU" sz="1600" dirty="0" smtClean="0"/>
              <a:t> или </a:t>
            </a:r>
            <a:r>
              <a:rPr lang="en-US" sz="1600" dirty="0" err="1" smtClean="0"/>
              <a:t>crRNA</a:t>
            </a:r>
            <a:r>
              <a:rPr lang="ru-RU" sz="1600" dirty="0" smtClean="0"/>
              <a:t>-кодирующей </a:t>
            </a:r>
            <a:r>
              <a:rPr lang="ru-RU" sz="1600" dirty="0" err="1" smtClean="0"/>
              <a:t>плазмиды</a:t>
            </a:r>
            <a:r>
              <a:rPr lang="ru-RU" sz="1600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4008" y="1711841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 сильно зависит от типа системы, мишени, от типа и размеров целевой модификации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06447" y="533822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err="1" smtClean="0"/>
              <a:t>Francisella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novicida</a:t>
            </a:r>
            <a:r>
              <a:rPr lang="en-US" sz="800" i="1" dirty="0" smtClean="0"/>
              <a:t> of </a:t>
            </a:r>
            <a:endParaRPr lang="ru-RU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.Krylov\Documents\!Work\НЕпроф\Командировки\Suzdal 2023\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88" y="583976"/>
            <a:ext cx="4065588" cy="522128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32109" y="458088"/>
            <a:ext cx="19078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pXM</a:t>
            </a:r>
            <a:r>
              <a:rPr lang="en-US" sz="1400" i="1" dirty="0" err="1" smtClean="0"/>
              <a:t>sacB</a:t>
            </a:r>
            <a:r>
              <a:rPr lang="en-US" sz="1400" dirty="0" smtClean="0"/>
              <a:t>-</a:t>
            </a:r>
            <a:r>
              <a:rPr lang="en-US" sz="1400" dirty="0" err="1" smtClean="0"/>
              <a:t>crRNA</a:t>
            </a:r>
            <a:r>
              <a:rPr lang="en-US" sz="1400" dirty="0" smtClean="0"/>
              <a:t>-donor </a:t>
            </a:r>
          </a:p>
          <a:p>
            <a:pPr algn="ctr"/>
            <a:r>
              <a:rPr lang="en-US" sz="1400" dirty="0" smtClean="0"/>
              <a:t>+ </a:t>
            </a:r>
          </a:p>
          <a:p>
            <a:pPr algn="ctr"/>
            <a:r>
              <a:rPr lang="en-US" sz="1400" dirty="0" err="1" smtClean="0"/>
              <a:t>pEC</a:t>
            </a:r>
            <a:r>
              <a:rPr lang="el-GR" sz="1400" dirty="0" smtClean="0">
                <a:cs typeface="Calibri"/>
              </a:rPr>
              <a:t>Δ</a:t>
            </a:r>
            <a:r>
              <a:rPr lang="en-US" sz="1400" i="1" dirty="0" smtClean="0">
                <a:cs typeface="Calibri"/>
              </a:rPr>
              <a:t>per1</a:t>
            </a:r>
            <a:r>
              <a:rPr lang="en-US" sz="1400" dirty="0" smtClean="0">
                <a:cs typeface="Calibri"/>
              </a:rPr>
              <a:t>-Cpf1-RecET</a:t>
            </a:r>
            <a:endParaRPr lang="ru-RU" sz="1600" baseline="30000" dirty="0"/>
          </a:p>
        </p:txBody>
      </p:sp>
      <p:sp>
        <p:nvSpPr>
          <p:cNvPr id="3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16016" y="112795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целевого донорского вектора.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Доставка хелпера в клетку.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Доставка вектора в клетку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04015" y="2906360"/>
            <a:ext cx="2676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колоний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Подтверждение наличия целевой модификации.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4427984" y="849547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авая фигурная скобка 42"/>
          <p:cNvSpPr/>
          <p:nvPr/>
        </p:nvSpPr>
        <p:spPr>
          <a:xfrm>
            <a:off x="4427984" y="2505731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4427984" y="4161915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716016" y="4571701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Удаление хелпера и донорского вектора (?) из клетки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36096" y="600450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/>
              <a:t>Итого</a:t>
            </a:r>
            <a:r>
              <a:rPr lang="ru-RU" sz="1600" b="1" dirty="0" smtClean="0"/>
              <a:t>:</a:t>
            </a:r>
            <a:endParaRPr lang="en-US" sz="1600" b="1" dirty="0" smtClean="0"/>
          </a:p>
        </p:txBody>
      </p:sp>
      <p:sp>
        <p:nvSpPr>
          <p:cNvPr id="50" name="Стрелка вниз 49"/>
          <p:cNvSpPr/>
          <p:nvPr/>
        </p:nvSpPr>
        <p:spPr>
          <a:xfrm>
            <a:off x="7100687" y="1127448"/>
            <a:ext cx="432048" cy="108012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7100687" y="2711380"/>
            <a:ext cx="432048" cy="108012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7100687" y="4295312"/>
            <a:ext cx="432048" cy="108012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65681" y="3874129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2-3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982325" y="2290197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4-5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065681" y="5458059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2-3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888667" y="5881396"/>
            <a:ext cx="99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8</a:t>
            </a:r>
            <a:r>
              <a:rPr lang="ru-RU" sz="1600" b="1" dirty="0" smtClean="0">
                <a:solidFill>
                  <a:prstClr val="black"/>
                </a:solidFill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</a:rPr>
              <a:t>11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Calibri"/>
              </a:rPr>
              <a:t>≈</a:t>
            </a:r>
            <a:r>
              <a:rPr lang="en-US" sz="1600" b="1" dirty="0" smtClean="0">
                <a:solidFill>
                  <a:prstClr val="black"/>
                </a:solidFill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нед</a:t>
            </a:r>
            <a:r>
              <a:rPr lang="ru-RU" sz="1600" b="1" dirty="0" smtClean="0">
                <a:solidFill>
                  <a:prstClr val="black"/>
                </a:solidFill>
              </a:rPr>
              <a:t>) </a:t>
            </a:r>
            <a:endParaRPr lang="ru-RU" b="1" dirty="0"/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ассоциированная рекомбинация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Cr/C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8329227" y="1124744"/>
            <a:ext cx="432048" cy="265392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8329227" y="4282477"/>
            <a:ext cx="432048" cy="10801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294221" y="386129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4-6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8294221" y="5445224"/>
            <a:ext cx="502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3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8140451" y="5868561"/>
            <a:ext cx="944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7</a:t>
            </a:r>
            <a:r>
              <a:rPr lang="ru-RU" sz="1600" b="1" dirty="0" smtClean="0">
                <a:solidFill>
                  <a:prstClr val="black"/>
                </a:solidFill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</a:rPr>
              <a:t>9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 smtClean="0">
                <a:solidFill>
                  <a:prstClr val="black"/>
                </a:solidFill>
                <a:cs typeface="Calibri"/>
              </a:rPr>
              <a:t>≈</a:t>
            </a:r>
            <a:r>
              <a:rPr lang="en-US" sz="1600" b="1" dirty="0" smtClean="0">
                <a:solidFill>
                  <a:prstClr val="black"/>
                </a:solidFill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нед</a:t>
            </a:r>
            <a:r>
              <a:rPr lang="ru-RU" sz="1600" b="1" dirty="0" smtClean="0">
                <a:solidFill>
                  <a:prstClr val="black"/>
                </a:solidFill>
              </a:rPr>
              <a:t>) </a:t>
            </a:r>
            <a:endParaRPr lang="ru-RU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8208964" y="858198"/>
            <a:ext cx="742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Calibri"/>
              </a:rPr>
              <a:t>pCCG1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07504" y="548680"/>
            <a:ext cx="4536504" cy="6192688"/>
            <a:chOff x="-30770" y="548233"/>
            <a:chExt cx="4674778" cy="6309767"/>
          </a:xfrm>
        </p:grpSpPr>
        <p:pic>
          <p:nvPicPr>
            <p:cNvPr id="55299" name="Picture 3" descr="1bb0b9be-22d4-407a-a0e1-c3821690cfe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0770" y="2415133"/>
              <a:ext cx="4600575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0" name="Picture 4" descr="8a366083-eb80-4cf4-8870-d5b6c0b7bc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3" y="4886325"/>
              <a:ext cx="4600575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298" name="Picture 2" descr="72e57045-4eb4-4323-8914-0fa9160bfc0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3" y="548233"/>
              <a:ext cx="4600575" cy="186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ассоциированная рекомбинация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Cr/C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716016" y="548680"/>
            <a:ext cx="4414093" cy="7364972"/>
            <a:chOff x="8062628" y="827297"/>
            <a:chExt cx="4414093" cy="7364972"/>
          </a:xfrm>
        </p:grpSpPr>
        <p:pic>
          <p:nvPicPr>
            <p:cNvPr id="55302" name="Picture 6" descr="17fbf5b7-6246-4101-832e-bd2174d3355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04448" y="2492896"/>
              <a:ext cx="3015112" cy="569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Группа 11"/>
            <p:cNvGrpSpPr/>
            <p:nvPr/>
          </p:nvGrpSpPr>
          <p:grpSpPr>
            <a:xfrm>
              <a:off x="8062628" y="827297"/>
              <a:ext cx="4414093" cy="1665599"/>
              <a:chOff x="8062628" y="827297"/>
              <a:chExt cx="4414093" cy="1665599"/>
            </a:xfrm>
          </p:grpSpPr>
          <p:pic>
            <p:nvPicPr>
              <p:cNvPr id="55301" name="Picture 5" descr="712a0938-c5cf-4c5e-9782-13dbb95ba57b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136904" y="827297"/>
                <a:ext cx="4211960" cy="16655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8062628" y="1032991"/>
                <a:ext cx="44140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Пример конструирования </a:t>
                </a:r>
                <a:r>
                  <a:rPr lang="en-US" sz="1400" b="1" dirty="0" smtClean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c Cas9</a:t>
                </a:r>
                <a:r>
                  <a:rPr lang="ru-RU" sz="1400" b="1" dirty="0" smtClean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но без </a:t>
                </a:r>
                <a:r>
                  <a:rPr lang="en-US" sz="1400" b="1" dirty="0" err="1" smtClean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RecET</a:t>
                </a:r>
                <a:r>
                  <a:rPr lang="en-US" sz="1400" b="1" dirty="0" smtClean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(pCCG1)</a:t>
                </a:r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4" name="Скругленная прямоугольная выноска 13"/>
          <p:cNvSpPr/>
          <p:nvPr/>
        </p:nvSpPr>
        <p:spPr>
          <a:xfrm>
            <a:off x="35496" y="4797152"/>
            <a:ext cx="4824536" cy="1944216"/>
          </a:xfrm>
          <a:prstGeom prst="wedgeRoundRectCallout">
            <a:avLst>
              <a:gd name="adj1" fmla="val -36518"/>
              <a:gd name="adj2" fmla="val -756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85791" y="620688"/>
            <a:ext cx="2554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Пример точечного мутагенеза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Диаграмма 203"/>
          <p:cNvGraphicFramePr/>
          <p:nvPr/>
        </p:nvGraphicFramePr>
        <p:xfrm>
          <a:off x="2051720" y="2636912"/>
          <a:ext cx="6768000" cy="145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5" name="Диаграмма 204"/>
          <p:cNvGraphicFramePr/>
          <p:nvPr/>
        </p:nvGraphicFramePr>
        <p:xfrm>
          <a:off x="1979712" y="1124744"/>
          <a:ext cx="6768000" cy="145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Сводная таблица характеристик упомянутых методов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/>
              <a:pPr/>
              <a:t>19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323527" y="620688"/>
          <a:ext cx="8496945" cy="5808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 anchor="ctr">
                    <a:lnTlToB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HR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SSR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Rec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Cr/C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Вставка</a:t>
                      </a:r>
                      <a:r>
                        <a:rPr lang="en-US" sz="1600" b="1" dirty="0" smtClean="0"/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размер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т.п.о.</a:t>
                      </a:r>
                      <a:endParaRPr lang="en-US" sz="16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</a:rPr>
                        <a:t>эффективность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CFU</a:t>
                      </a:r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  <a:cs typeface="Calibri"/>
                        </a:rPr>
                        <a:t>μ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cs typeface="Calibri"/>
                        </a:rPr>
                        <a:t>g</a:t>
                      </a:r>
                      <a:endParaRPr lang="ru-RU" sz="1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Делеция</a:t>
                      </a:r>
                      <a:r>
                        <a:rPr lang="en-US" sz="1600" b="1" dirty="0" smtClean="0"/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размер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т.п.о.</a:t>
                      </a:r>
                      <a:endParaRPr lang="en-US" sz="16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</a:rPr>
                        <a:t>эффективность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CFU</a:t>
                      </a:r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  <a:cs typeface="Calibri"/>
                        </a:rPr>
                        <a:t>μ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cs typeface="Calibri"/>
                        </a:rPr>
                        <a:t>g</a:t>
                      </a:r>
                      <a:endParaRPr lang="ru-RU" sz="1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215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«Швы»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+/-</a:t>
                      </a:r>
                      <a:endParaRPr lang="ru-RU" sz="2000" b="1" dirty="0"/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Любая</a:t>
                      </a:r>
                      <a:r>
                        <a:rPr lang="ru-RU" sz="1600" b="1" baseline="0" dirty="0" smtClean="0"/>
                        <a:t> мишень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+/-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+</a:t>
                      </a:r>
                      <a:r>
                        <a:rPr lang="ru-RU" sz="2000" b="1" dirty="0" smtClean="0"/>
                        <a:t>/-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+/</a:t>
                      </a:r>
                      <a:r>
                        <a:rPr lang="en-US" sz="2000" b="1" dirty="0" smtClean="0"/>
                        <a:t>-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b="1" baseline="0" dirty="0" smtClean="0"/>
                        <a:t>Д</a:t>
                      </a:r>
                      <a:r>
                        <a:rPr lang="ru-RU" sz="1600" b="1" dirty="0" smtClean="0"/>
                        <a:t>лительность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1-2 недели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2-3 недели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2-3 недели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1-</a:t>
                      </a:r>
                      <a:r>
                        <a:rPr lang="ru-RU" sz="1600" b="1" dirty="0" smtClean="0"/>
                        <a:t>2 недели</a:t>
                      </a:r>
                      <a:endParaRPr lang="ru-RU" sz="1600" b="1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Отслеживаемые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нецел</a:t>
                      </a:r>
                      <a:r>
                        <a:rPr lang="ru-RU" sz="1600" b="1" baseline="0" dirty="0" smtClean="0"/>
                        <a:t>. </a:t>
                      </a:r>
                      <a:r>
                        <a:rPr lang="ru-RU" sz="1600" b="1" baseline="0" dirty="0" err="1" smtClean="0"/>
                        <a:t>модиф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Возм</a:t>
                      </a:r>
                      <a:r>
                        <a:rPr lang="ru-RU" sz="1600" b="1" dirty="0" smtClean="0"/>
                        <a:t>.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м</a:t>
                      </a:r>
                      <a:r>
                        <a:rPr lang="ru-RU" sz="1600" b="1" dirty="0" err="1" smtClean="0"/>
                        <a:t>нож</a:t>
                      </a:r>
                      <a:r>
                        <a:rPr lang="ru-RU" sz="1600" b="1" dirty="0" smtClean="0"/>
                        <a:t>. </a:t>
                      </a:r>
                      <a:r>
                        <a:rPr lang="ru-RU" sz="1600" b="1" dirty="0" err="1" smtClean="0"/>
                        <a:t>модиф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181" name="Прямая соединительная линия 180"/>
          <p:cNvCxnSpPr/>
          <p:nvPr/>
        </p:nvCxnSpPr>
        <p:spPr>
          <a:xfrm>
            <a:off x="2411760" y="2420888"/>
            <a:ext cx="58326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2449860" y="3933056"/>
            <a:ext cx="58326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158817" y="2564904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70-100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350648" y="573063"/>
            <a:ext cx="725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подход</a:t>
            </a:r>
            <a:endParaRPr lang="en-US" sz="1400" i="1" dirty="0" smtClean="0"/>
          </a:p>
        </p:txBody>
      </p:sp>
      <p:sp>
        <p:nvSpPr>
          <p:cNvPr id="196" name="TextBox 195"/>
          <p:cNvSpPr txBox="1"/>
          <p:nvPr/>
        </p:nvSpPr>
        <p:spPr>
          <a:xfrm>
            <a:off x="266378" y="816967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особенность</a:t>
            </a:r>
            <a:endParaRPr lang="en-US" sz="1400" i="1" dirty="0" smtClean="0"/>
          </a:p>
        </p:txBody>
      </p:sp>
      <p:sp>
        <p:nvSpPr>
          <p:cNvPr id="197" name="TextBox 196"/>
          <p:cNvSpPr txBox="1"/>
          <p:nvPr/>
        </p:nvSpPr>
        <p:spPr>
          <a:xfrm>
            <a:off x="2915816" y="3018438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cs typeface="Calibri"/>
              </a:rPr>
              <a:t>≤</a:t>
            </a:r>
            <a:r>
              <a:rPr lang="en-US" sz="1600" b="1" dirty="0" smtClean="0">
                <a:solidFill>
                  <a:srgbClr val="00B050"/>
                </a:solidFill>
              </a:rPr>
              <a:t>50%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915816" y="1650286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cs typeface="Calibri"/>
              </a:rPr>
              <a:t>≤</a:t>
            </a:r>
            <a:r>
              <a:rPr lang="en-US" sz="1600" b="1" dirty="0" smtClean="0">
                <a:solidFill>
                  <a:srgbClr val="00B050"/>
                </a:solidFill>
              </a:rPr>
              <a:t>50%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183153" y="1650286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10-100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183153" y="2924944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10-100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ndustrial Biotechnology : Microorganisms, Hardcover by Wittmann, Christoph  (... 9783527341795 | e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4" y="620688"/>
            <a:ext cx="278238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Почему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Corynebacterium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glutamicum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636912"/>
            <a:ext cx="3972370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Escherichia coli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Corynebacterium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glutamicum</a:t>
            </a:r>
            <a:endParaRPr lang="en-US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Bacillus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subtilis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Pseudomonas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putida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Clostridium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acetobutylicum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Clostridium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thermocellum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Thermoanaerobacter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saccharolyticum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Lactic acid bacteria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Saccharomyces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cerevisiae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Pichia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pastoris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Myxobacterium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Streptomyces</a:t>
            </a:r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Cyanobacteria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620688"/>
            <a:ext cx="543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Основу </a:t>
            </a:r>
            <a:r>
              <a:rPr lang="ru-RU" sz="1600" b="1" dirty="0" err="1" smtClean="0"/>
              <a:t>портфолио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C. </a:t>
            </a:r>
            <a:r>
              <a:rPr lang="en-US" sz="1600" b="1" i="1" dirty="0" err="1" smtClean="0"/>
              <a:t>glutamicum</a:t>
            </a:r>
            <a:r>
              <a:rPr lang="en-US" sz="1600" b="1" i="1" dirty="0" smtClean="0"/>
              <a:t> </a:t>
            </a:r>
            <a:r>
              <a:rPr lang="ru-RU" sz="1600" b="1" dirty="0" smtClean="0"/>
              <a:t>составляет микробиологическое производство аминокислот </a:t>
            </a:r>
          </a:p>
          <a:p>
            <a:pPr algn="ctr"/>
            <a:r>
              <a:rPr lang="en-US" sz="1600" b="1" dirty="0" smtClean="0"/>
              <a:t> (</a:t>
            </a:r>
            <a:r>
              <a:rPr lang="ru-RU" sz="1600" b="1" dirty="0" smtClean="0"/>
              <a:t>оценка рынка на 2022 - </a:t>
            </a:r>
            <a:r>
              <a:rPr lang="en-US" sz="1600" b="1" dirty="0" smtClean="0"/>
              <a:t>US$ 25 </a:t>
            </a:r>
            <a:r>
              <a:rPr lang="ru-RU" sz="1600" b="1" dirty="0" err="1" smtClean="0"/>
              <a:t>млрд</a:t>
            </a:r>
            <a:r>
              <a:rPr lang="en-US" sz="1600" b="1" dirty="0" smtClean="0"/>
              <a:t>),</a:t>
            </a:r>
            <a:r>
              <a:rPr lang="ru-RU" sz="1600" b="1" dirty="0" smtClean="0"/>
              <a:t> в меньшей степени органических кислот</a:t>
            </a:r>
            <a:r>
              <a:rPr lang="en-US" sz="1600" b="1" dirty="0" smtClean="0"/>
              <a:t>, </a:t>
            </a:r>
            <a:r>
              <a:rPr lang="ru-RU" sz="1600" b="1" dirty="0" smtClean="0"/>
              <a:t>витаминов, </a:t>
            </a:r>
            <a:r>
              <a:rPr lang="ru-RU" sz="1600" b="1" dirty="0" err="1" smtClean="0"/>
              <a:t>терпеноидов</a:t>
            </a:r>
            <a:r>
              <a:rPr lang="ru-RU" sz="1600" b="1" dirty="0" smtClean="0"/>
              <a:t>,</a:t>
            </a:r>
            <a:r>
              <a:rPr lang="en-US" sz="1600" b="1" dirty="0" smtClean="0"/>
              <a:t> </a:t>
            </a:r>
            <a:r>
              <a:rPr lang="ru-RU" sz="1600" b="1" dirty="0" smtClean="0"/>
              <a:t>и др</a:t>
            </a:r>
            <a:r>
              <a:rPr lang="ru-RU" sz="1600" b="1" baseline="30000" dirty="0" smtClean="0"/>
              <a:t>1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59735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1 - </a:t>
            </a:r>
            <a:r>
              <a:rPr lang="en-US" sz="800" i="1" dirty="0" err="1" smtClean="0"/>
              <a:t>Wendisch</a:t>
            </a:r>
            <a:r>
              <a:rPr lang="en-US" sz="800" i="1" dirty="0" smtClean="0"/>
              <a:t> VF. Metabolic engineering advances and prospects for amino acid production. </a:t>
            </a:r>
            <a:r>
              <a:rPr lang="en-US" sz="800" i="1" dirty="0" err="1" smtClean="0"/>
              <a:t>Metab</a:t>
            </a:r>
            <a:r>
              <a:rPr lang="en-US" sz="800" i="1" dirty="0" smtClean="0"/>
              <a:t> Eng. 2020 Mar;58:17-34</a:t>
            </a:r>
            <a:endParaRPr lang="ru-RU" sz="800" i="1" dirty="0" smtClean="0"/>
          </a:p>
        </p:txBody>
      </p:sp>
      <p:pic>
        <p:nvPicPr>
          <p:cNvPr id="27" name="Picture 2" descr="43ee049c-b4b6-479a-bfd1-56040db91e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44639"/>
            <a:ext cx="4064312" cy="37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andbook of Corynebacterium glutamicum book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173053"/>
            <a:ext cx="1183992" cy="188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3635897" y="1673513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en-US" sz="1600" dirty="0" smtClean="0"/>
              <a:t>GRAS </a:t>
            </a:r>
            <a:r>
              <a:rPr lang="ru-RU" sz="1600" dirty="0" smtClean="0"/>
              <a:t>статус </a:t>
            </a:r>
            <a:r>
              <a:rPr lang="en-US" sz="1600" dirty="0" smtClean="0"/>
              <a:t>(</a:t>
            </a:r>
            <a:r>
              <a:rPr lang="ru-RU" sz="1600" i="1" dirty="0" smtClean="0"/>
              <a:t>нет липида А</a:t>
            </a:r>
            <a:r>
              <a:rPr lang="en-US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ru-RU" sz="1600" dirty="0" smtClean="0"/>
              <a:t>Устойчива и неприхотлива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Относительно быстро вырастает до больших плотностей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Неплохо изучена</a:t>
            </a:r>
            <a:r>
              <a:rPr lang="en-US" sz="1600" dirty="0" smtClean="0"/>
              <a:t> </a:t>
            </a:r>
            <a:r>
              <a:rPr lang="ru-RU" sz="1600" dirty="0" smtClean="0"/>
              <a:t>(</a:t>
            </a:r>
            <a:r>
              <a:rPr lang="ru-RU" sz="1600" i="1" dirty="0" smtClean="0"/>
              <a:t>в сравнении с </a:t>
            </a:r>
            <a:r>
              <a:rPr lang="en-US" sz="1600" i="1" dirty="0" smtClean="0"/>
              <a:t>E. coli</a:t>
            </a:r>
            <a:r>
              <a:rPr lang="en-US" sz="1600" dirty="0" smtClean="0"/>
              <a:t>)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Безопасная модель некоторых человеческих </a:t>
            </a:r>
            <a:r>
              <a:rPr lang="ru-RU" sz="1600" dirty="0" err="1" smtClean="0"/>
              <a:t>патогенов</a:t>
            </a:r>
            <a:endParaRPr lang="ru-RU" sz="1600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116931" y="2517769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487816" y="342900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‘</a:t>
            </a:r>
            <a:r>
              <a:rPr lang="en-US" sz="800" i="1" dirty="0" err="1" smtClean="0"/>
              <a:t>Brevibacterium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lactofermentum</a:t>
            </a:r>
            <a:r>
              <a:rPr lang="en-US" sz="800" i="1" dirty="0" smtClean="0"/>
              <a:t>’ </a:t>
            </a:r>
          </a:p>
          <a:p>
            <a:r>
              <a:rPr lang="en-US" sz="800" i="1" dirty="0" smtClean="0"/>
              <a:t>‘</a:t>
            </a:r>
            <a:r>
              <a:rPr lang="en-US" sz="800" i="1" dirty="0" err="1" smtClean="0"/>
              <a:t>Brevibacterium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flavum</a:t>
            </a:r>
            <a:r>
              <a:rPr lang="en-US" sz="800" i="1" dirty="0" smtClean="0"/>
              <a:t>’</a:t>
            </a: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7524328" y="3429000"/>
            <a:ext cx="72008" cy="360040"/>
          </a:xfrm>
          <a:prstGeom prst="leftBrace">
            <a:avLst>
              <a:gd name="adj1" fmla="val 7447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ассоциированный точечный мутагенез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Cr/C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5496" y="641789"/>
            <a:ext cx="4824536" cy="6216211"/>
            <a:chOff x="4533900" y="641789"/>
            <a:chExt cx="4824536" cy="621621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533900" y="641789"/>
              <a:ext cx="4824536" cy="6216211"/>
              <a:chOff x="33908" y="620688"/>
              <a:chExt cx="4824536" cy="621621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908" y="3907616"/>
                <a:ext cx="4824536" cy="989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04" name="Picture 4" descr="78b89d5c-9172-418d-9fb8-7be9f0fa17a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433" y="2213223"/>
                <a:ext cx="4600575" cy="164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05" name="Picture 5" descr="03acefe2-65fa-44e9-a6e0-6f248511a45b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908" y="620688"/>
                <a:ext cx="4610100" cy="17145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982" y="4869160"/>
                <a:ext cx="3710930" cy="1967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7164288" y="908720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2022-</a:t>
              </a:r>
              <a:r>
                <a:rPr lang="ru-RU" dirty="0" smtClean="0"/>
                <a:t>ой!</a:t>
              </a:r>
              <a:endParaRPr lang="ru-RU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59632" y="191683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sym typeface="Wingdings" pitchFamily="2" charset="2"/>
              </a:rPr>
              <a:t>десятки </a:t>
            </a:r>
            <a:r>
              <a:rPr lang="en-US" sz="1400" dirty="0" smtClean="0">
                <a:solidFill>
                  <a:srgbClr val="0070C0"/>
                </a:solidFill>
                <a:sym typeface="Wingdings" pitchFamily="2" charset="2"/>
              </a:rPr>
              <a:t>off-target</a:t>
            </a:r>
            <a:r>
              <a:rPr lang="ru-RU" sz="1400" dirty="0" smtClean="0">
                <a:solidFill>
                  <a:srgbClr val="0070C0"/>
                </a:solidFill>
                <a:sym typeface="Wingdings" pitchFamily="2" charset="2"/>
              </a:rPr>
              <a:t> мутаций</a:t>
            </a:r>
            <a:endParaRPr lang="ru-RU" sz="1400" dirty="0">
              <a:solidFill>
                <a:srgbClr val="0070C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712840" y="620688"/>
            <a:ext cx="4467672" cy="6192688"/>
            <a:chOff x="-77055" y="548680"/>
            <a:chExt cx="4467672" cy="6192688"/>
          </a:xfrm>
        </p:grpSpPr>
        <p:pic>
          <p:nvPicPr>
            <p:cNvPr id="51206" name="Picture 6" descr="5af830e9-7a4a-4528-9479-ad8c487c722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725" y="3278093"/>
              <a:ext cx="4267252" cy="3463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0" y="548680"/>
              <a:ext cx="4211960" cy="1584176"/>
              <a:chOff x="971600" y="4975745"/>
              <a:chExt cx="4968551" cy="1810247"/>
            </a:xfrm>
          </p:grpSpPr>
          <p:pic>
            <p:nvPicPr>
              <p:cNvPr id="51207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71600" y="4975745"/>
                <a:ext cx="4968551" cy="18102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750953" y="5222597"/>
                <a:ext cx="1077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2018-</a:t>
                </a:r>
                <a:r>
                  <a:rPr lang="ru-RU" dirty="0" err="1" smtClean="0"/>
                  <a:t>ый</a:t>
                </a:r>
                <a:r>
                  <a:rPr lang="ru-RU" dirty="0" smtClean="0"/>
                  <a:t>!</a:t>
                </a:r>
                <a:endParaRPr lang="ru-RU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2008" y="1105580"/>
              <a:ext cx="4139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1,2,3 locus editing - 100% ?(5 pas), 87%, 23% (8 pas), respectively</a:t>
              </a:r>
              <a:endParaRPr lang="ru-RU" sz="1400" dirty="0">
                <a:solidFill>
                  <a:srgbClr val="0070C0"/>
                </a:solidFill>
              </a:endParaRPr>
            </a:p>
          </p:txBody>
        </p:sp>
        <p:pic>
          <p:nvPicPr>
            <p:cNvPr id="2" name="Picture 2" descr="f005f89c-6a93-4624-8ef1-0b9cf67e556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77055" y="2121348"/>
              <a:ext cx="4467672" cy="101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-73879" y="2049340"/>
              <a:ext cx="1117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2022-</a:t>
              </a:r>
              <a:r>
                <a:rPr lang="ru-RU" dirty="0" smtClean="0"/>
                <a:t>ой!</a:t>
              </a:r>
              <a:endParaRPr lang="ru-RU" dirty="0"/>
            </a:p>
          </p:txBody>
        </p:sp>
        <p:pic>
          <p:nvPicPr>
            <p:cNvPr id="3" name="Picture 3" descr="ca40e361-141c-4825-aa55-2363ed4f76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9635" y="4745637"/>
              <a:ext cx="3676341" cy="198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475656" y="3284984"/>
              <a:ext cx="1117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2022-</a:t>
              </a:r>
              <a:r>
                <a:rPr lang="ru-RU" dirty="0" smtClean="0"/>
                <a:t>ой!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69888e46-16d7-48f0-bd6f-7a4aacf6e0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204864"/>
            <a:ext cx="582699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4275" name="Picture 3" descr="d29cf9f5-78e0-410d-b69f-23625bfbb4b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460057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ассоциированный точечный мутагенез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Cr/C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4301" y="4581128"/>
            <a:ext cx="317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Пока не адаптировано для </a:t>
            </a:r>
            <a:r>
              <a:rPr lang="en-US" b="1" i="1" dirty="0" smtClean="0">
                <a:solidFill>
                  <a:srgbClr val="FF0000"/>
                </a:solidFill>
              </a:rPr>
              <a:t>C. </a:t>
            </a:r>
            <a:r>
              <a:rPr lang="en-US" b="1" i="1" dirty="0" err="1" smtClean="0">
                <a:solidFill>
                  <a:srgbClr val="FF0000"/>
                </a:solidFill>
              </a:rPr>
              <a:t>glutamicum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05273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2021-</a:t>
            </a:r>
            <a:r>
              <a:rPr lang="ru-RU" dirty="0" err="1" smtClean="0"/>
              <a:t>ый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3842" y="548680"/>
            <a:ext cx="355015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Центры разработок инструментария для работы с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glutamicum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4" name="Picture 2" descr="https://rfmaps.ru/images/konturnaya-karta-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102902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6622132" y="3046100"/>
            <a:ext cx="144016" cy="144016"/>
          </a:xfrm>
          <a:prstGeom prst="ellipse">
            <a:avLst/>
          </a:prstGeom>
          <a:solidFill>
            <a:srgbClr val="FAC0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851920" y="1484784"/>
            <a:ext cx="288032" cy="288032"/>
          </a:xfrm>
          <a:prstGeom prst="ellipse">
            <a:avLst/>
          </a:prstGeom>
          <a:solidFill>
            <a:srgbClr val="98480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08304" y="1916832"/>
            <a:ext cx="216024" cy="216024"/>
          </a:xfrm>
          <a:prstGeom prst="ellipse">
            <a:avLst/>
          </a:prstGeom>
          <a:solidFill>
            <a:srgbClr val="E46C0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60232" y="1916832"/>
            <a:ext cx="288032" cy="288032"/>
          </a:xfrm>
          <a:prstGeom prst="ellipse">
            <a:avLst/>
          </a:prstGeom>
          <a:solidFill>
            <a:srgbClr val="98480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55704" y="1961408"/>
            <a:ext cx="216024" cy="216024"/>
          </a:xfrm>
          <a:prstGeom prst="ellipse">
            <a:avLst/>
          </a:prstGeom>
          <a:solidFill>
            <a:srgbClr val="E46C0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77391" y="4653136"/>
            <a:ext cx="144016" cy="144016"/>
          </a:xfrm>
          <a:prstGeom prst="ellipse">
            <a:avLst/>
          </a:prstGeom>
          <a:solidFill>
            <a:srgbClr val="FAC0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105383" y="4005064"/>
            <a:ext cx="288032" cy="288032"/>
          </a:xfrm>
          <a:prstGeom prst="ellipse">
            <a:avLst/>
          </a:prstGeom>
          <a:solidFill>
            <a:srgbClr val="98480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41387" y="4365104"/>
            <a:ext cx="216024" cy="216024"/>
          </a:xfrm>
          <a:prstGeom prst="ellipse">
            <a:avLst/>
          </a:prstGeom>
          <a:solidFill>
            <a:srgbClr val="E46C0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flipV="1">
            <a:off x="3501427" y="4005064"/>
            <a:ext cx="216024" cy="79208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45443" y="4365104"/>
            <a:ext cx="293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tools investigations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691680" y="1916832"/>
            <a:ext cx="144016" cy="144016"/>
          </a:xfrm>
          <a:prstGeom prst="ellipse">
            <a:avLst/>
          </a:prstGeom>
          <a:solidFill>
            <a:srgbClr val="FAC0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3707904" y="1628800"/>
            <a:ext cx="144016" cy="144016"/>
          </a:xfrm>
          <a:prstGeom prst="ellipse">
            <a:avLst/>
          </a:prstGeom>
          <a:solidFill>
            <a:srgbClr val="FAC0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969648" y="1394488"/>
            <a:ext cx="144016" cy="144016"/>
          </a:xfrm>
          <a:prstGeom prst="ellipse">
            <a:avLst/>
          </a:prstGeom>
          <a:solidFill>
            <a:srgbClr val="FAC0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07504" y="4858995"/>
            <a:ext cx="871296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AGRI (Moscow, Russia); Beijing Institute of Technology (Beijing, China); </a:t>
            </a:r>
            <a:r>
              <a:rPr lang="en-US" sz="1100" b="1" i="1" dirty="0" smtClean="0"/>
              <a:t>Bielefeld University (Bielefeld, Germany</a:t>
            </a:r>
            <a:r>
              <a:rPr lang="en-US" sz="1100" i="1" dirty="0" smtClean="0"/>
              <a:t>); </a:t>
            </a:r>
            <a:r>
              <a:rPr lang="en-US" sz="1100" i="1" dirty="0" err="1" smtClean="0"/>
              <a:t>Chonbuk</a:t>
            </a:r>
            <a:r>
              <a:rPr lang="en-US" sz="1100" i="1" dirty="0" smtClean="0"/>
              <a:t> National University (</a:t>
            </a:r>
            <a:r>
              <a:rPr lang="en-US" sz="1100" i="1" dirty="0" err="1" smtClean="0"/>
              <a:t>Jeonju</a:t>
            </a:r>
            <a:r>
              <a:rPr lang="en-US" sz="1100" i="1" dirty="0" smtClean="0"/>
              <a:t>, South Korea); FBL Ajinomoto (Kawasaki, Japan); Institute of Microbiology, CAS (Beijing, China); Institute of Ulm (Ulm, Germany); </a:t>
            </a:r>
            <a:r>
              <a:rPr lang="en-US" sz="1100" b="1" i="1" dirty="0" smtClean="0"/>
              <a:t>Institute of Bio- and Geosciences, IBG (</a:t>
            </a:r>
            <a:r>
              <a:rPr lang="en-US" sz="1100" b="1" i="1" dirty="0" err="1" smtClean="0"/>
              <a:t>Jülich</a:t>
            </a:r>
            <a:r>
              <a:rPr lang="en-US" sz="1100" b="1" i="1" dirty="0" smtClean="0"/>
              <a:t>, Germany)</a:t>
            </a:r>
            <a:r>
              <a:rPr lang="en-US" sz="1100" i="1" dirty="0" smtClean="0"/>
              <a:t>; </a:t>
            </a:r>
            <a:r>
              <a:rPr lang="en-US" sz="1100" i="1" dirty="0" err="1" smtClean="0"/>
              <a:t>Jiangnan</a:t>
            </a:r>
            <a:r>
              <a:rPr lang="en-US" sz="1100" i="1" dirty="0" smtClean="0"/>
              <a:t> University (Wuxi, China); </a:t>
            </a:r>
            <a:r>
              <a:rPr lang="en-US" sz="1100" b="1" i="1" dirty="0" smtClean="0"/>
              <a:t>Korea Advanced Institute of Science and Technology, KAIST (</a:t>
            </a:r>
            <a:r>
              <a:rPr lang="en-US" sz="1100" b="1" i="1" dirty="0" err="1" smtClean="0"/>
              <a:t>Daejeon</a:t>
            </a:r>
            <a:r>
              <a:rPr lang="en-US" sz="1100" b="1" i="1" dirty="0" smtClean="0"/>
              <a:t>, South Korea</a:t>
            </a:r>
            <a:r>
              <a:rPr lang="en-US" sz="1100" i="1" dirty="0" smtClean="0"/>
              <a:t>); MIT (Cambridge, USA); National Technology Innovation Center of Synthetic Biology (</a:t>
            </a:r>
            <a:r>
              <a:rPr lang="en-US" sz="1100" i="1" dirty="0" err="1" smtClean="0"/>
              <a:t>Tiajin</a:t>
            </a:r>
            <a:r>
              <a:rPr lang="en-US" sz="1100" i="1" dirty="0" smtClean="0"/>
              <a:t>, China); </a:t>
            </a:r>
            <a:r>
              <a:rPr lang="en-US" sz="1100" b="1" i="1" dirty="0" smtClean="0"/>
              <a:t>Research Institute of Innovative Technology for the Earth, RITE (Kyoto, Japan); </a:t>
            </a:r>
            <a:r>
              <a:rPr lang="en-US" sz="1100" i="1" dirty="0" smtClean="0"/>
              <a:t>Seoul National University (Seoul, South Korea); Shanghai Institutes of Biological Science, CAS (Shanghai, China); Shanghai </a:t>
            </a:r>
            <a:r>
              <a:rPr lang="en-US" sz="1100" i="1" dirty="0" err="1" smtClean="0"/>
              <a:t>Reseaurch</a:t>
            </a:r>
            <a:r>
              <a:rPr lang="en-US" sz="1100" i="1" dirty="0" smtClean="0"/>
              <a:t> and Development Center of </a:t>
            </a:r>
            <a:r>
              <a:rPr lang="en-US" sz="1100" i="1" dirty="0" err="1" smtClean="0"/>
              <a:t>Inductrial</a:t>
            </a:r>
            <a:r>
              <a:rPr lang="en-US" sz="1100" i="1" dirty="0" smtClean="0"/>
              <a:t> Biotechnology (Shanghai, China); Shanghai Tech University (Shanghai, China); Singapore-MIT Alliance for Research and Technology (Singapore, Singapore); </a:t>
            </a:r>
            <a:r>
              <a:rPr lang="en-US" sz="1100" b="1" i="1" dirty="0" smtClean="0"/>
              <a:t>South China University of Technology (Guangzhou, China); </a:t>
            </a:r>
            <a:r>
              <a:rPr lang="en-US" sz="1100" i="1" dirty="0" err="1" smtClean="0"/>
              <a:t>Sungkyunkwan</a:t>
            </a:r>
            <a:r>
              <a:rPr lang="en-US" sz="1100" i="1" dirty="0" smtClean="0"/>
              <a:t> University (Suwon, South Korea); Technical </a:t>
            </a:r>
            <a:r>
              <a:rPr lang="en-US" sz="1100" i="1" dirty="0" err="1" smtClean="0"/>
              <a:t>Reasearch</a:t>
            </a:r>
            <a:r>
              <a:rPr lang="en-US" sz="1100" i="1" dirty="0" smtClean="0"/>
              <a:t> Laboratories, Kyowa Hakko Kogyo (</a:t>
            </a:r>
            <a:r>
              <a:rPr lang="en-US" sz="1100" i="1" dirty="0" err="1" smtClean="0"/>
              <a:t>Hofu</a:t>
            </a:r>
            <a:r>
              <a:rPr lang="en-US" sz="1100" i="1" dirty="0" smtClean="0"/>
              <a:t>, Japan); Technical University of Denmark (</a:t>
            </a:r>
            <a:r>
              <a:rPr lang="en-US" sz="1100" i="1" dirty="0" err="1" smtClean="0"/>
              <a:t>Kongens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Lyngby</a:t>
            </a:r>
            <a:r>
              <a:rPr lang="en-US" sz="1100" i="1" dirty="0" smtClean="0"/>
              <a:t>, Denmark); </a:t>
            </a:r>
            <a:r>
              <a:rPr lang="en-US" sz="1100" b="1" i="1" dirty="0" smtClean="0"/>
              <a:t>Tianjin Institute of Industrial Biotechnology, CAS (Tianjin, China</a:t>
            </a:r>
            <a:r>
              <a:rPr lang="en-US" sz="1100" i="1" dirty="0" smtClean="0"/>
              <a:t>); Tianjin University (Tianjin, China); Tokyo Institute of Technology (Yokohama, Japan); Tsukuba Research Center (</a:t>
            </a:r>
            <a:r>
              <a:rPr lang="en-US" sz="1100" i="1" dirty="0" err="1" smtClean="0"/>
              <a:t>Inashiki</a:t>
            </a:r>
            <a:r>
              <a:rPr lang="en-US" sz="1100" i="1" dirty="0" smtClean="0"/>
              <a:t>, Japan); University of Maryland Baltimore (Baltimore, USA); </a:t>
            </a:r>
            <a:r>
              <a:rPr lang="pt-BR" sz="1100" i="1" dirty="0" smtClean="0"/>
              <a:t>University of Porto (Porto, Portugal)</a:t>
            </a:r>
            <a:r>
              <a:rPr lang="en-US" sz="1100" i="1" dirty="0" smtClean="0"/>
              <a:t>; ; University of Rennes 1 (Rennes, France); </a:t>
            </a:r>
            <a:r>
              <a:rPr lang="en-US" sz="1100" i="1" dirty="0" err="1" smtClean="0"/>
              <a:t>Zymergen</a:t>
            </a:r>
            <a:r>
              <a:rPr lang="en-US" sz="1100" i="1" dirty="0" smtClean="0"/>
              <a:t> Inc. (Emeryville, USA)</a:t>
            </a:r>
            <a:endParaRPr lang="ru-RU" sz="1100" i="1" dirty="0"/>
          </a:p>
        </p:txBody>
      </p:sp>
      <p:sp>
        <p:nvSpPr>
          <p:cNvPr id="3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788024" y="1340768"/>
            <a:ext cx="144016" cy="144016"/>
          </a:xfrm>
          <a:prstGeom prst="ellipse">
            <a:avLst/>
          </a:prstGeom>
          <a:solidFill>
            <a:srgbClr val="FAC0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491880" y="1844824"/>
            <a:ext cx="144016" cy="144016"/>
          </a:xfrm>
          <a:prstGeom prst="ellipse">
            <a:avLst/>
          </a:prstGeom>
          <a:solidFill>
            <a:srgbClr val="FAC0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Опубликованные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≤ 10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лет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работы АГРИ связанные с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glutamicum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9" name="Группа 178"/>
          <p:cNvGrpSpPr/>
          <p:nvPr/>
        </p:nvGrpSpPr>
        <p:grpSpPr>
          <a:xfrm>
            <a:off x="-61385" y="486099"/>
            <a:ext cx="9189939" cy="6282680"/>
            <a:chOff x="-9427" y="486099"/>
            <a:chExt cx="9189939" cy="6282680"/>
          </a:xfrm>
        </p:grpSpPr>
        <p:cxnSp>
          <p:nvCxnSpPr>
            <p:cNvPr id="177" name="Прямая соединительная линия 176"/>
            <p:cNvCxnSpPr/>
            <p:nvPr/>
          </p:nvCxnSpPr>
          <p:spPr>
            <a:xfrm flipH="1">
              <a:off x="3399721" y="2737201"/>
              <a:ext cx="3159" cy="96258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>
              <a:off x="3445288" y="1844824"/>
              <a:ext cx="1" cy="185068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4192812" y="1868827"/>
              <a:ext cx="0" cy="129614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4441701" y="3741035"/>
              <a:ext cx="0" cy="156017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4748019" y="3815181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2020</a:t>
              </a:r>
              <a:endParaRPr lang="ru-RU" sz="1200" dirty="0"/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3699903" y="3587727"/>
              <a:ext cx="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4994523" y="3587727"/>
              <a:ext cx="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Группа 96"/>
            <p:cNvGrpSpPr/>
            <p:nvPr/>
          </p:nvGrpSpPr>
          <p:grpSpPr>
            <a:xfrm>
              <a:off x="3893720" y="3157713"/>
              <a:ext cx="812788" cy="1159386"/>
              <a:chOff x="7249521" y="4439146"/>
              <a:chExt cx="812788" cy="1159386"/>
            </a:xfrm>
          </p:grpSpPr>
          <p:grpSp>
            <p:nvGrpSpPr>
              <p:cNvPr id="132" name="Группа 71"/>
              <p:cNvGrpSpPr/>
              <p:nvPr/>
            </p:nvGrpSpPr>
            <p:grpSpPr>
              <a:xfrm>
                <a:off x="7545553" y="4439146"/>
                <a:ext cx="516756" cy="720080"/>
                <a:chOff x="1606972" y="4221088"/>
                <a:chExt cx="516756" cy="720080"/>
              </a:xfrm>
            </p:grpSpPr>
            <p:sp>
              <p:nvSpPr>
                <p:cNvPr id="133" name="Волна 132"/>
                <p:cNvSpPr/>
                <p:nvPr/>
              </p:nvSpPr>
              <p:spPr>
                <a:xfrm>
                  <a:off x="1619672" y="4221088"/>
                  <a:ext cx="504056" cy="432048"/>
                </a:xfrm>
                <a:prstGeom prst="wave">
                  <a:avLst>
                    <a:gd name="adj1" fmla="val 12651"/>
                    <a:gd name="adj2" fmla="val 0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1606972" y="4221088"/>
                  <a:ext cx="0" cy="7200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TextBox 32"/>
              <p:cNvSpPr txBox="1"/>
              <p:nvPr/>
            </p:nvSpPr>
            <p:spPr>
              <a:xfrm>
                <a:off x="7249521" y="52292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2017</a:t>
                </a:r>
                <a:endParaRPr lang="ru-RU" b="1" dirty="0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4143144" y="3189463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Cr/C</a:t>
              </a:r>
              <a:endParaRPr lang="ru-RU" dirty="0"/>
            </a:p>
          </p:txBody>
        </p:sp>
        <p:grpSp>
          <p:nvGrpSpPr>
            <p:cNvPr id="107" name="Группа 95"/>
            <p:cNvGrpSpPr/>
            <p:nvPr/>
          </p:nvGrpSpPr>
          <p:grpSpPr>
            <a:xfrm>
              <a:off x="2886000" y="3123929"/>
              <a:ext cx="837779" cy="1193170"/>
              <a:chOff x="4945657" y="4405362"/>
              <a:chExt cx="837779" cy="1193170"/>
            </a:xfrm>
            <a:solidFill>
              <a:srgbClr val="00B0F0"/>
            </a:solidFill>
          </p:grpSpPr>
          <p:sp>
            <p:nvSpPr>
              <p:cNvPr id="127" name="TextBox 126"/>
              <p:cNvSpPr txBox="1"/>
              <p:nvPr/>
            </p:nvSpPr>
            <p:spPr>
              <a:xfrm>
                <a:off x="4945657" y="52292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2013</a:t>
                </a:r>
                <a:endParaRPr lang="ru-RU" b="1" dirty="0"/>
              </a:p>
            </p:txBody>
          </p:sp>
          <p:grpSp>
            <p:nvGrpSpPr>
              <p:cNvPr id="128" name="Группа 72"/>
              <p:cNvGrpSpPr/>
              <p:nvPr/>
            </p:nvGrpSpPr>
            <p:grpSpPr>
              <a:xfrm>
                <a:off x="5266680" y="4405362"/>
                <a:ext cx="516756" cy="720080"/>
                <a:chOff x="1606972" y="4221088"/>
                <a:chExt cx="516756" cy="720080"/>
              </a:xfrm>
              <a:grpFill/>
            </p:grpSpPr>
            <p:sp>
              <p:nvSpPr>
                <p:cNvPr id="129" name="Волна 128"/>
                <p:cNvSpPr/>
                <p:nvPr/>
              </p:nvSpPr>
              <p:spPr>
                <a:xfrm>
                  <a:off x="1619672" y="4221088"/>
                  <a:ext cx="504056" cy="432048"/>
                </a:xfrm>
                <a:prstGeom prst="wave">
                  <a:avLst>
                    <a:gd name="adj1" fmla="val 12651"/>
                    <a:gd name="adj2" fmla="val 0"/>
                  </a:avLst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1606972" y="4221088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TextBox 107"/>
            <p:cNvSpPr txBox="1"/>
            <p:nvPr/>
          </p:nvSpPr>
          <p:spPr>
            <a:xfrm>
              <a:off x="3217619" y="3142979"/>
              <a:ext cx="51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Rec</a:t>
              </a:r>
              <a:endParaRPr lang="ru-RU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479691" y="3815181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2015</a:t>
              </a:r>
              <a:endParaRPr lang="ru-RU" sz="1200" dirty="0"/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5570586" y="3741035"/>
              <a:ext cx="0" cy="105611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251" name="Picture 3" descr="d278aa5b-0708-4937-bb78-7174a920daf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0111" y="3861048"/>
              <a:ext cx="3600401" cy="1200133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pic>
          <p:nvPicPr>
            <p:cNvPr id="53252" name="Picture 4" descr="f2b407e0-0f6b-471b-8293-607dae14817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6808" y="887584"/>
              <a:ext cx="3600400" cy="1110683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cxnSp>
          <p:nvCxnSpPr>
            <p:cNvPr id="152" name="Прямая соединительная линия 151"/>
            <p:cNvCxnSpPr/>
            <p:nvPr/>
          </p:nvCxnSpPr>
          <p:spPr>
            <a:xfrm>
              <a:off x="4991095" y="2732923"/>
              <a:ext cx="0" cy="84009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253" name="Picture 5" descr="da33ed0b-81b6-44bf-8361-64109bb19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157192"/>
              <a:ext cx="3600400" cy="1237405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pic>
          <p:nvPicPr>
            <p:cNvPr id="53255" name="Picture 7" descr="907d454b-335e-44b5-bb06-a7089c73237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4136" y="2103097"/>
              <a:ext cx="3569425" cy="132283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3256" name="Picture 8" descr="daac20e3-da63-45bb-b968-75ec264109d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621" y="5549602"/>
              <a:ext cx="3612654" cy="1219177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3257" name="Picture 9" descr="c9acc14d-993d-4af4-845d-575f364225a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208" y="595815"/>
              <a:ext cx="3131840" cy="130331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158" name="Прямая соединительная линия 157"/>
            <p:cNvCxnSpPr/>
            <p:nvPr/>
          </p:nvCxnSpPr>
          <p:spPr>
            <a:xfrm>
              <a:off x="5274935" y="3736843"/>
              <a:ext cx="0" cy="156436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-9427" y="486099"/>
              <a:ext cx="9144000" cy="0"/>
            </a:xfrm>
            <a:prstGeom prst="line">
              <a:avLst/>
            </a:prstGeom>
            <a:ln w="28575" cmpd="thickThin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4490600" y="3717032"/>
              <a:ext cx="0" cy="208823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250" name="Picture 2" descr="8f201e2c-6518-4654-95e0-cb545f6beae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5171" y="4360158"/>
              <a:ext cx="3612813" cy="108012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cxnSp>
          <p:nvCxnSpPr>
            <p:cNvPr id="96" name="Прямая со стрелкой 95"/>
            <p:cNvCxnSpPr/>
            <p:nvPr/>
          </p:nvCxnSpPr>
          <p:spPr>
            <a:xfrm>
              <a:off x="0" y="3731743"/>
              <a:ext cx="5824711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254" name="Picture 6" descr="332895e6-b26f-464a-bf2c-c2ce746f638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322" y="1988840"/>
              <a:ext cx="3334017" cy="105611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222ab577-9d4a-4bd1-95e1-23dc0a8ebd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1330377" cy="89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Ajinomoto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1600064" cy="899236"/>
          </a:xfrm>
          <a:prstGeom prst="rect">
            <a:avLst/>
          </a:prstGeom>
          <a:noFill/>
        </p:spPr>
      </p:pic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492359"/>
            <a:ext cx="162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https://agri.ru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01317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Россия, Москва, 1-ый Дорожный проезд, д. 1, корп. 1</a:t>
            </a:r>
            <a:endParaRPr lang="ru-RU" sz="16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779912" y="1412776"/>
            <a:ext cx="4968552" cy="4680520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Машко</a:t>
            </a:r>
            <a:r>
              <a:rPr kumimoji="0" lang="ru-RU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С.В.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latin typeface="+mj-lt"/>
                <a:ea typeface="+mj-ea"/>
                <a:cs typeface="+mj-cs"/>
              </a:rPr>
              <a:t>Минаевой Н.И.</a:t>
            </a:r>
            <a:endParaRPr lang="en-US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ru-RU" noProof="0" dirty="0" err="1" smtClean="0">
                <a:latin typeface="+mj-lt"/>
                <a:ea typeface="+mj-ea"/>
                <a:cs typeface="+mj-cs"/>
              </a:rPr>
              <a:t>Гулевичу</a:t>
            </a:r>
            <a:r>
              <a:rPr lang="ru-RU" noProof="0" dirty="0" smtClean="0">
                <a:latin typeface="+mj-lt"/>
                <a:ea typeface="+mj-ea"/>
                <a:cs typeface="+mj-cs"/>
              </a:rPr>
              <a:t> А.Ю.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noProof="0" dirty="0" smtClean="0">
                <a:latin typeface="+mj-lt"/>
                <a:ea typeface="+mj-ea"/>
                <a:cs typeface="+mj-cs"/>
              </a:rPr>
              <a:t>Рыбаку К.В.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ru-RU" noProof="0" dirty="0" err="1" smtClean="0">
                <a:latin typeface="+mj-lt"/>
                <a:ea typeface="+mj-ea"/>
                <a:cs typeface="+mj-cs"/>
              </a:rPr>
              <a:t>Скороходовой</a:t>
            </a:r>
            <a:r>
              <a:rPr lang="ru-RU" noProof="0" dirty="0" smtClean="0">
                <a:latin typeface="+mj-lt"/>
                <a:ea typeface="+mj-ea"/>
                <a:cs typeface="+mj-cs"/>
              </a:rPr>
              <a:t> А.Ю.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noProof="0" dirty="0" smtClean="0">
                <a:latin typeface="+mj-lt"/>
                <a:ea typeface="+mj-ea"/>
                <a:cs typeface="+mj-cs"/>
              </a:rPr>
              <a:t> Бирюковой И.В.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Смирнову С.В.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latin typeface="+mj-lt"/>
                <a:ea typeface="+mj-ea"/>
                <a:cs typeface="+mj-cs"/>
              </a:rPr>
              <a:t>Nagai Yuri</a:t>
            </a:r>
            <a:endParaRPr lang="ru-RU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Голубевой</a:t>
            </a:r>
            <a:r>
              <a:rPr lang="ru-RU" dirty="0" smtClean="0">
                <a:latin typeface="+mj-lt"/>
                <a:ea typeface="+mj-ea"/>
                <a:cs typeface="+mj-cs"/>
              </a:rPr>
              <a:t> Л.И.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Паничкину В.Б.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 Киселевой Е.М.</a:t>
            </a:r>
            <a:endParaRPr kumimoji="0" lang="ru-RU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  <a:ea typeface="+mj-ea"/>
                <a:cs typeface="+mj-cs"/>
              </a:rPr>
              <a:t> Горшковой Н.В.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Зименкову</a:t>
            </a:r>
            <a:r>
              <a:rPr lang="ru-RU" dirty="0" smtClean="0">
                <a:latin typeface="+mj-lt"/>
                <a:ea typeface="+mj-ea"/>
                <a:cs typeface="+mj-cs"/>
              </a:rPr>
              <a:t> Д.В.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Колонтаевскому</a:t>
            </a:r>
            <a:r>
              <a:rPr lang="ru-RU" dirty="0" smtClean="0">
                <a:latin typeface="+mj-lt"/>
                <a:ea typeface="+mj-ea"/>
                <a:cs typeface="+mj-cs"/>
              </a:rPr>
              <a:t> Е.Е.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Лобановой Ю.С.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Щуплецову</a:t>
            </a:r>
            <a:r>
              <a:rPr lang="ru-RU" dirty="0" smtClean="0">
                <a:latin typeface="+mj-lt"/>
                <a:ea typeface="+mj-ea"/>
                <a:cs typeface="+mj-cs"/>
              </a:rPr>
              <a:t> М.С.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Шаповаловой</a:t>
            </a:r>
            <a:r>
              <a:rPr lang="ru-RU" dirty="0" smtClean="0">
                <a:latin typeface="+mj-lt"/>
                <a:ea typeface="+mj-ea"/>
                <a:cs typeface="+mj-cs"/>
              </a:rPr>
              <a:t> В.В.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Кузнецовой Е.Н.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Ублинской</a:t>
            </a:r>
            <a:r>
              <a:rPr lang="ru-RU" dirty="0" smtClean="0">
                <a:latin typeface="+mj-lt"/>
                <a:ea typeface="+mj-ea"/>
                <a:cs typeface="+mj-cs"/>
              </a:rPr>
              <a:t> А.А.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Мамченковой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П.В.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ru-RU" noProof="0" dirty="0" err="1" smtClean="0">
                <a:latin typeface="+mj-lt"/>
                <a:ea typeface="+mj-ea"/>
                <a:cs typeface="+mj-cs"/>
              </a:rPr>
              <a:t>Сабирзянову</a:t>
            </a:r>
            <a:r>
              <a:rPr lang="ru-RU" noProof="0" dirty="0" smtClean="0">
                <a:latin typeface="+mj-lt"/>
                <a:ea typeface="+mj-ea"/>
                <a:cs typeface="+mj-cs"/>
              </a:rPr>
              <a:t> Ф.А.</a:t>
            </a:r>
            <a:endParaRPr kumimoji="0" lang="ru-RU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>
                <a:latin typeface="+mj-lt"/>
                <a:ea typeface="+mj-ea"/>
                <a:cs typeface="+mj-cs"/>
              </a:rPr>
              <a:t> </a:t>
            </a:r>
            <a:r>
              <a:rPr lang="ru-RU" baseline="0" dirty="0" err="1" smtClean="0">
                <a:latin typeface="+mj-lt"/>
                <a:ea typeface="+mj-ea"/>
                <a:cs typeface="+mj-cs"/>
              </a:rPr>
              <a:t>Закатаевой</a:t>
            </a:r>
            <a:r>
              <a:rPr lang="ru-RU" baseline="0" dirty="0" smtClean="0">
                <a:latin typeface="+mj-lt"/>
                <a:ea typeface="+mj-ea"/>
                <a:cs typeface="+mj-cs"/>
              </a:rPr>
              <a:t> Н.П.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Стойновой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Н.В.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82742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/>
              <a:t>Благодарности моим нынешним и бывшим коллегам: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70498" y="1412776"/>
            <a:ext cx="3177366" cy="3371851"/>
            <a:chOff x="170498" y="1628800"/>
            <a:chExt cx="3177366" cy="3371851"/>
          </a:xfrm>
        </p:grpSpPr>
        <p:pic>
          <p:nvPicPr>
            <p:cNvPr id="52226" name="Picture 2" descr="72ad7700-228c-48a3-a168-1abc4afe98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0498" y="1700808"/>
              <a:ext cx="3096345" cy="3299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08899" y="1628800"/>
              <a:ext cx="18389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Вид с Варшавского </a:t>
              </a:r>
              <a:r>
                <a:rPr lang="ru-RU" sz="1000" dirty="0" err="1" smtClean="0"/>
                <a:t>ш</a:t>
              </a:r>
              <a:r>
                <a:rPr lang="ru-RU" sz="1000" dirty="0" smtClean="0"/>
                <a:t>., в центр</a:t>
              </a:r>
              <a:endParaRPr lang="ru-RU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056" y="1412776"/>
            <a:ext cx="7268344" cy="29523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Методы прецизионной модификации хромосомы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Corynebacterium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glutamicum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Крылов Александр Александрович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Почему хромосома в качестве мишени модификации?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7" name="Picture 1" descr="01c81beb-2550-4d32-8a92-00e1179d62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3955" y="4046211"/>
            <a:ext cx="4944549" cy="211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5496" y="764704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Геном – совокупность внутриклеточного наследственного материала</a:t>
            </a:r>
            <a:r>
              <a:rPr lang="en-US" sz="1600" dirty="0" smtClean="0"/>
              <a:t>. </a:t>
            </a:r>
            <a:r>
              <a:rPr lang="ru-RU" sz="1600" dirty="0" smtClean="0"/>
              <a:t>Для </a:t>
            </a:r>
            <a:r>
              <a:rPr lang="en-US" sz="1600" i="1" dirty="0" smtClean="0"/>
              <a:t>C. </a:t>
            </a:r>
            <a:r>
              <a:rPr lang="en-US" sz="1600" i="1" dirty="0" err="1" smtClean="0"/>
              <a:t>glu</a:t>
            </a:r>
            <a:r>
              <a:rPr lang="ru-RU" sz="1600" dirty="0" smtClean="0"/>
              <a:t> штаммов-продуцентов геном физически может быть реализован в ДНК молекулах хромосом и </a:t>
            </a:r>
            <a:r>
              <a:rPr lang="ru-RU" sz="1600" dirty="0" err="1" smtClean="0"/>
              <a:t>плазмид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3995936" y="764704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 </a:t>
            </a:r>
            <a:r>
              <a:rPr lang="ru-RU" sz="1600" dirty="0" smtClean="0"/>
              <a:t>Сама природа </a:t>
            </a:r>
            <a:r>
              <a:rPr lang="ru-RU" sz="1600" dirty="0" err="1" smtClean="0"/>
              <a:t>плазмид</a:t>
            </a:r>
            <a:r>
              <a:rPr lang="ru-RU" sz="1600" dirty="0" smtClean="0"/>
              <a:t> определяет </a:t>
            </a:r>
            <a:r>
              <a:rPr lang="ru-RU" sz="1600" dirty="0" err="1" smtClean="0"/>
              <a:t>бОльшое</a:t>
            </a:r>
            <a:r>
              <a:rPr lang="ru-RU" sz="1600" dirty="0" smtClean="0"/>
              <a:t> удобство применения </a:t>
            </a:r>
            <a:r>
              <a:rPr lang="en-US" sz="1600" dirty="0" smtClean="0"/>
              <a:t>in vitro</a:t>
            </a:r>
            <a:r>
              <a:rPr lang="ru-RU" sz="1600" dirty="0" smtClean="0"/>
              <a:t> методов их модификации</a:t>
            </a:r>
            <a:r>
              <a:rPr lang="en-US" sz="1600" dirty="0" smtClean="0"/>
              <a:t>.</a:t>
            </a:r>
            <a:r>
              <a:rPr lang="ru-RU" sz="1600" dirty="0" smtClean="0"/>
              <a:t> Хотя для </a:t>
            </a:r>
            <a:r>
              <a:rPr lang="en-US" sz="1600" i="1" dirty="0" smtClean="0"/>
              <a:t>E. coli, </a:t>
            </a:r>
            <a:r>
              <a:rPr lang="ru-RU" sz="1600" dirty="0" smtClean="0"/>
              <a:t>но не для </a:t>
            </a:r>
            <a:r>
              <a:rPr lang="en-US" sz="1600" i="1" dirty="0" smtClean="0"/>
              <a:t>C. </a:t>
            </a:r>
            <a:r>
              <a:rPr lang="en-US" sz="1600" i="1" dirty="0" err="1" smtClean="0"/>
              <a:t>glu</a:t>
            </a:r>
            <a:r>
              <a:rPr lang="ru-RU" sz="1600" i="1" dirty="0" smtClean="0"/>
              <a:t>, </a:t>
            </a:r>
            <a:r>
              <a:rPr lang="ru-RU" sz="1600" dirty="0" smtClean="0"/>
              <a:t>существуют способы </a:t>
            </a:r>
            <a:r>
              <a:rPr lang="en-US" sz="1600" i="1" dirty="0" smtClean="0"/>
              <a:t>in vivo </a:t>
            </a:r>
            <a:r>
              <a:rPr lang="ru-RU" sz="1600" dirty="0" smtClean="0"/>
              <a:t>клонирования</a:t>
            </a:r>
            <a:r>
              <a:rPr lang="en-US" sz="1600" baseline="30000" dirty="0" smtClean="0"/>
              <a:t> 2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342900" indent="-342900">
              <a:buFont typeface="+mj-lt"/>
              <a:buAutoNum type="arabicParenR"/>
            </a:pPr>
            <a:endParaRPr lang="en-US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 </a:t>
            </a:r>
            <a:r>
              <a:rPr lang="ru-RU" sz="1600" u="sng" dirty="0" smtClean="0"/>
              <a:t>Лучше</a:t>
            </a:r>
            <a:r>
              <a:rPr lang="ru-RU" sz="1600" dirty="0" smtClean="0"/>
              <a:t> избегать создания </a:t>
            </a:r>
            <a:r>
              <a:rPr lang="ru-RU" sz="1600" dirty="0" err="1" smtClean="0"/>
              <a:t>плазмидных</a:t>
            </a:r>
            <a:r>
              <a:rPr lang="ru-RU" sz="1600" dirty="0" smtClean="0"/>
              <a:t> штаммов-продуцентов, т.к. </a:t>
            </a:r>
            <a:r>
              <a:rPr lang="ru-RU" sz="1600" dirty="0" err="1" smtClean="0"/>
              <a:t>плазмиды</a:t>
            </a:r>
            <a:r>
              <a:rPr lang="ru-RU" sz="1600" dirty="0" smtClean="0"/>
              <a:t>  – это всегда дополнительная метаболическая нагрузка на клетку, вопросы стабильности штамма-продуцента и контроля горизонтального переноса генов в окружающую среду. Но иногда приходится разрабатывать  </a:t>
            </a:r>
            <a:r>
              <a:rPr lang="ru-RU" sz="1600" dirty="0" err="1" smtClean="0"/>
              <a:t>плазмидные</a:t>
            </a:r>
            <a:r>
              <a:rPr lang="ru-RU" sz="1600" dirty="0" smtClean="0"/>
              <a:t> штаммы-продуценты…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647482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1 - Wang H et al. </a:t>
            </a:r>
            <a:r>
              <a:rPr lang="en-US" sz="800" i="1" dirty="0" err="1" smtClean="0"/>
              <a:t>RecET</a:t>
            </a:r>
            <a:r>
              <a:rPr lang="en-US" sz="800" i="1" dirty="0" smtClean="0"/>
              <a:t> direct cloning and Red</a:t>
            </a:r>
            <a:r>
              <a:rPr lang="el-GR" sz="800" i="1" dirty="0" smtClean="0"/>
              <a:t>αβ </a:t>
            </a:r>
            <a:r>
              <a:rPr lang="en-US" sz="800" i="1" dirty="0" err="1" smtClean="0"/>
              <a:t>recombineering</a:t>
            </a:r>
            <a:r>
              <a:rPr lang="en-US" sz="800" i="1" dirty="0" smtClean="0"/>
              <a:t> of biosynthetic gene clusters, large </a:t>
            </a:r>
            <a:r>
              <a:rPr lang="en-US" sz="800" i="1" dirty="0" err="1" smtClean="0"/>
              <a:t>operons</a:t>
            </a:r>
            <a:r>
              <a:rPr lang="en-US" sz="800" i="1" dirty="0" smtClean="0"/>
              <a:t> or single genes for </a:t>
            </a:r>
            <a:r>
              <a:rPr lang="en-US" sz="800" i="1" dirty="0" err="1" smtClean="0"/>
              <a:t>heterologous</a:t>
            </a:r>
            <a:r>
              <a:rPr lang="en-US" sz="800" i="1" dirty="0" smtClean="0"/>
              <a:t> expression. Nat </a:t>
            </a:r>
            <a:r>
              <a:rPr lang="en-US" sz="800" i="1" dirty="0" err="1" smtClean="0"/>
              <a:t>Protoc</a:t>
            </a:r>
            <a:r>
              <a:rPr lang="en-US" sz="800" i="1" dirty="0" smtClean="0"/>
              <a:t>. 2016 Jul;11(7):1175-90.</a:t>
            </a:r>
            <a:endParaRPr lang="ru-RU" sz="800" i="1" dirty="0" smtClean="0"/>
          </a:p>
          <a:p>
            <a:r>
              <a:rPr lang="ru-RU" sz="800" i="1" dirty="0" smtClean="0"/>
              <a:t>2 -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Böhm</a:t>
            </a:r>
            <a:r>
              <a:rPr lang="en-US" sz="800" i="1" dirty="0" smtClean="0"/>
              <a:t> K et al. Novel Chromosome Organization Pattern in </a:t>
            </a:r>
            <a:r>
              <a:rPr lang="en-US" sz="800" i="1" dirty="0" err="1" smtClean="0"/>
              <a:t>Actinomycetales</a:t>
            </a:r>
            <a:r>
              <a:rPr lang="en-US" sz="800" i="1" dirty="0" smtClean="0"/>
              <a:t>-Overlapping Replication Cycles Combined with </a:t>
            </a:r>
            <a:r>
              <a:rPr lang="en-US" sz="800" i="1" dirty="0" err="1" smtClean="0"/>
              <a:t>Diploidy</a:t>
            </a:r>
            <a:r>
              <a:rPr lang="en-US" sz="800" i="1" dirty="0" smtClean="0"/>
              <a:t>. </a:t>
            </a:r>
            <a:r>
              <a:rPr lang="en-US" sz="800" i="1" dirty="0" err="1" smtClean="0"/>
              <a:t>mBio</a:t>
            </a:r>
            <a:r>
              <a:rPr lang="en-US" sz="800" i="1" dirty="0" smtClean="0"/>
              <a:t>. 2017 Jun 6;8(3):e00511-17.</a:t>
            </a:r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6f7b0d35-fce6-4e06-a84a-0b31c66df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907704" cy="267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8dd7e260-1972-4cc9-b1fd-395ee8976f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1944216" cy="238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45214" y="2584576"/>
            <a:ext cx="332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Схема бактериальной репликации</a:t>
            </a:r>
            <a:r>
              <a:rPr lang="ru-RU" sz="1600" baseline="30000" dirty="0" smtClean="0"/>
              <a:t>2</a:t>
            </a:r>
            <a:endParaRPr lang="ru-RU" sz="16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924944"/>
            <a:ext cx="2919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 .</a:t>
            </a:r>
            <a:r>
              <a:rPr lang="en-US" sz="1600" i="1" dirty="0" err="1" smtClean="0"/>
              <a:t>glutamicum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                      </a:t>
            </a:r>
            <a:r>
              <a:rPr lang="en-US" sz="1600" i="1" dirty="0" smtClean="0"/>
              <a:t>E. coli</a:t>
            </a:r>
            <a:endParaRPr lang="ru-RU" sz="16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Background concept wordcloud illustration of genetic engineering - 40490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33072"/>
            <a:ext cx="3816424" cy="2680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Все прецизионные методы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≡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Genome editing toolbox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Gene or Genome editing vector illustration word cloud isolated on white background. - 1752854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376264" cy="2381761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 rot="5400000">
            <a:off x="7098232" y="3794992"/>
            <a:ext cx="292794" cy="559397"/>
            <a:chOff x="3595683" y="5489186"/>
            <a:chExt cx="292794" cy="559397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3595683" y="5489186"/>
              <a:ext cx="288032" cy="288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3600445" y="5760551"/>
              <a:ext cx="288032" cy="288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4a164aa6-6d3f-4453-963a-7dfb0290f69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80728"/>
            <a:ext cx="4707989" cy="337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0" y="666994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1 - </a:t>
            </a:r>
            <a:r>
              <a:rPr lang="en-US" sz="800" i="1" dirty="0" err="1" smtClean="0"/>
              <a:t>Casini</a:t>
            </a:r>
            <a:r>
              <a:rPr lang="en-US" sz="800" i="1" dirty="0" smtClean="0"/>
              <a:t> A et al. Bricks and blueprints: methods and standards for DNA assembly. Nat Rev Mol Cell Biol. 2015 Sep;16(9):568-76.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8485" y="967634"/>
            <a:ext cx="284052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/>
              <a:t> 1</a:t>
            </a:r>
            <a:endParaRPr lang="ru-RU" sz="1600" baseline="30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708" y="1227385"/>
            <a:ext cx="3995936" cy="14401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2462157" y="1377945"/>
            <a:ext cx="1847335" cy="14401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9405" y="1528313"/>
            <a:ext cx="542155" cy="12496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flipV="1">
            <a:off x="2915816" y="2072627"/>
            <a:ext cx="1847335" cy="14401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200" y="2235693"/>
            <a:ext cx="3500388" cy="13131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V="1">
            <a:off x="1066974" y="3239613"/>
            <a:ext cx="1560810" cy="12915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39552" y="548680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Широкий смысл </a:t>
            </a:r>
            <a:r>
              <a:rPr lang="en-US" dirty="0" smtClean="0"/>
              <a:t>Genome editing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540915" y="548680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Узкий смысл</a:t>
            </a:r>
            <a:r>
              <a:rPr lang="en-US" dirty="0" smtClean="0"/>
              <a:t> Genome editing</a:t>
            </a:r>
            <a:endParaRPr lang="ru-RU" dirty="0"/>
          </a:p>
        </p:txBody>
      </p:sp>
      <p:pic>
        <p:nvPicPr>
          <p:cNvPr id="39940" name="Picture 4" descr="Porsche 718 Cayman GT4 RS - Porsche Bela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7771" y="4797152"/>
            <a:ext cx="2568285" cy="1444660"/>
          </a:xfrm>
          <a:prstGeom prst="rect">
            <a:avLst/>
          </a:prstGeom>
          <a:noFill/>
        </p:spPr>
      </p:pic>
      <p:pic>
        <p:nvPicPr>
          <p:cNvPr id="39942" name="Picture 6" descr="Ford Model T - Ford Motor Company - Products - designind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490"/>
            <a:ext cx="2267744" cy="1511830"/>
          </a:xfrm>
          <a:prstGeom prst="rect">
            <a:avLst/>
          </a:prstGeom>
          <a:noFill/>
        </p:spPr>
      </p:pic>
      <p:pic>
        <p:nvPicPr>
          <p:cNvPr id="39943" name="Picture 7" descr="C:\Users\A.Krylov\Documents\!Work\НЕпроф\Командировки\MGU Oct2023\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0341" y="980728"/>
            <a:ext cx="3662139" cy="59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683568" y="6237312"/>
            <a:ext cx="38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Тогда и сейчас это автопроизводство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932040" y="548680"/>
            <a:ext cx="72008" cy="6048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29156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Последовательность появления </a:t>
            </a:r>
            <a:r>
              <a:rPr lang="ru-RU" u="sng" dirty="0" smtClean="0"/>
              <a:t>прецизионных</a:t>
            </a:r>
            <a:r>
              <a:rPr lang="ru-RU" dirty="0" smtClean="0"/>
              <a:t> методов модификации хромосомы </a:t>
            </a:r>
            <a:r>
              <a:rPr lang="en-US" i="1" dirty="0" smtClean="0"/>
              <a:t>C. </a:t>
            </a:r>
            <a:r>
              <a:rPr lang="en-US" i="1" dirty="0" err="1" smtClean="0"/>
              <a:t>glu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764704"/>
            <a:ext cx="4067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Непрецизионные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методы</a:t>
            </a:r>
            <a:r>
              <a:rPr lang="ru-RU" sz="1600" b="1" baseline="30000" dirty="0" smtClean="0"/>
              <a:t>2</a:t>
            </a:r>
            <a:r>
              <a:rPr lang="en-US" sz="1600" b="1" baseline="30000" dirty="0" smtClean="0"/>
              <a:t>,3</a:t>
            </a:r>
            <a:r>
              <a:rPr lang="ru-RU" sz="1600" b="1" dirty="0" smtClean="0"/>
              <a:t> – все еще полезны для: </a:t>
            </a:r>
            <a:r>
              <a:rPr lang="en-US" sz="1600" dirty="0" err="1" smtClean="0"/>
              <a:t>Tn-seq</a:t>
            </a:r>
            <a:r>
              <a:rPr lang="ru-RU" sz="1600" dirty="0" smtClean="0"/>
              <a:t> скрининга</a:t>
            </a:r>
            <a:r>
              <a:rPr lang="en-US" sz="1600" baseline="30000" dirty="0" smtClean="0"/>
              <a:t>4</a:t>
            </a:r>
            <a:r>
              <a:rPr lang="ru-RU" sz="1600" dirty="0" smtClean="0"/>
              <a:t>, создания клеток с минимальным геномом</a:t>
            </a:r>
            <a:r>
              <a:rPr lang="ru-RU" sz="1600" baseline="30000" dirty="0" smtClean="0"/>
              <a:t>5</a:t>
            </a:r>
            <a:r>
              <a:rPr lang="ru-RU" sz="1600" dirty="0" smtClean="0"/>
              <a:t>, или оптимизации дозы целевого гена и т.д.,</a:t>
            </a:r>
          </a:p>
          <a:p>
            <a:r>
              <a:rPr lang="ru-RU" sz="1600" b="1" dirty="0" smtClean="0"/>
              <a:t>но с текущая парадигма </a:t>
            </a:r>
            <a:r>
              <a:rPr lang="en-US" sz="1600" b="1" dirty="0" smtClean="0"/>
              <a:t>Rational Design</a:t>
            </a:r>
            <a:r>
              <a:rPr lang="ru-RU" sz="1600" b="1" dirty="0" smtClean="0"/>
              <a:t>, делает их ортодоксальными в глазах многих исследователей</a:t>
            </a:r>
            <a:endParaRPr lang="en-US" sz="1600" dirty="0" smtClean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Непрецизионные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и прецизионные методы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3" name="Picture 1" descr="3792a1bd-6426-46bc-bd74-9d3de556d2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2696"/>
            <a:ext cx="504869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0" y="61464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1 - </a:t>
            </a:r>
            <a:r>
              <a:rPr lang="en-US" sz="800" i="1" dirty="0" err="1" smtClean="0"/>
              <a:t>Böhm</a:t>
            </a:r>
            <a:r>
              <a:rPr lang="en-US" sz="800" i="1" dirty="0" smtClean="0"/>
              <a:t> K et al. Novel Chromosome Organization Pattern in </a:t>
            </a:r>
            <a:r>
              <a:rPr lang="en-US" sz="800" i="1" dirty="0" err="1" smtClean="0"/>
              <a:t>Actinomycetales</a:t>
            </a:r>
            <a:r>
              <a:rPr lang="en-US" sz="800" i="1" dirty="0" smtClean="0"/>
              <a:t>-Overlapping Replication Cycles Combined with </a:t>
            </a:r>
            <a:r>
              <a:rPr lang="en-US" sz="800" i="1" dirty="0" err="1" smtClean="0"/>
              <a:t>Diploidy</a:t>
            </a:r>
            <a:r>
              <a:rPr lang="en-US" sz="800" i="1" dirty="0" smtClean="0"/>
              <a:t>. </a:t>
            </a:r>
            <a:r>
              <a:rPr lang="en-US" sz="800" i="1" dirty="0" err="1" smtClean="0"/>
              <a:t>mBio</a:t>
            </a:r>
            <a:r>
              <a:rPr lang="en-US" sz="800" i="1" dirty="0" smtClean="0"/>
              <a:t>. 2017 Jun 6;8(3):e00511-17.</a:t>
            </a:r>
            <a:endParaRPr lang="ru-RU" sz="800" i="1" dirty="0" smtClean="0"/>
          </a:p>
          <a:p>
            <a:r>
              <a:rPr lang="en-US" sz="800" i="1" dirty="0" smtClean="0"/>
              <a:t>2 - </a:t>
            </a:r>
            <a:r>
              <a:rPr lang="en-US" sz="800" i="1" dirty="0" err="1" smtClean="0"/>
              <a:t>Vertès</a:t>
            </a:r>
            <a:r>
              <a:rPr lang="en-US" sz="800" i="1" dirty="0" smtClean="0"/>
              <a:t> AA et al. </a:t>
            </a:r>
            <a:r>
              <a:rPr lang="en-US" sz="800" i="1" dirty="0" err="1" smtClean="0"/>
              <a:t>Transposon</a:t>
            </a:r>
            <a:r>
              <a:rPr lang="en-US" sz="800" i="1" dirty="0" smtClean="0"/>
              <a:t> mutagenesis of </a:t>
            </a:r>
            <a:r>
              <a:rPr lang="en-US" sz="800" i="1" dirty="0" err="1" smtClean="0"/>
              <a:t>coryneform</a:t>
            </a:r>
            <a:r>
              <a:rPr lang="en-US" sz="800" i="1" dirty="0" smtClean="0"/>
              <a:t> bacteria. Mol Gen Genet. 1994 Nov 15;245(4):397-405.</a:t>
            </a:r>
            <a:endParaRPr lang="ru-RU" sz="800" i="1" dirty="0" smtClean="0"/>
          </a:p>
          <a:p>
            <a:r>
              <a:rPr lang="en-US" sz="800" i="1" dirty="0" smtClean="0"/>
              <a:t>3 - Suzuki N et al. High-throughput </a:t>
            </a:r>
            <a:r>
              <a:rPr lang="en-US" sz="800" i="1" dirty="0" err="1" smtClean="0"/>
              <a:t>transposon</a:t>
            </a:r>
            <a:r>
              <a:rPr lang="en-US" sz="800" i="1" dirty="0" smtClean="0"/>
              <a:t> mutagenesis of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and construction of a single-gene </a:t>
            </a:r>
            <a:r>
              <a:rPr lang="en-US" sz="800" i="1" dirty="0" err="1" smtClean="0"/>
              <a:t>disruptant</a:t>
            </a:r>
            <a:r>
              <a:rPr lang="en-US" sz="800" i="1" dirty="0" smtClean="0"/>
              <a:t> mutant library. </a:t>
            </a:r>
            <a:r>
              <a:rPr lang="en-US" sz="800" i="1" dirty="0" err="1" smtClean="0"/>
              <a:t>Appl</a:t>
            </a:r>
            <a:r>
              <a:rPr lang="en-US" sz="800" i="1" dirty="0" smtClean="0"/>
              <a:t> Environ </a:t>
            </a:r>
            <a:r>
              <a:rPr lang="en-US" sz="800" i="1" dirty="0" err="1" smtClean="0"/>
              <a:t>Microbiol</a:t>
            </a:r>
            <a:r>
              <a:rPr lang="en-US" sz="800" i="1" dirty="0" smtClean="0"/>
              <a:t>. 2006 May;72(5):3750-5.</a:t>
            </a:r>
          </a:p>
          <a:p>
            <a:r>
              <a:rPr lang="en-US" sz="800" i="1" dirty="0" smtClean="0"/>
              <a:t>4 - Lim HC et al. Identification of new components of the </a:t>
            </a:r>
            <a:r>
              <a:rPr lang="en-US" sz="800" i="1" dirty="0" err="1" smtClean="0"/>
              <a:t>RipC-FtsEX</a:t>
            </a:r>
            <a:r>
              <a:rPr lang="en-US" sz="800" i="1" dirty="0" smtClean="0"/>
              <a:t> cell separation pathway of </a:t>
            </a:r>
            <a:r>
              <a:rPr lang="en-US" sz="800" i="1" dirty="0" err="1" smtClean="0"/>
              <a:t>Corynebacterineae</a:t>
            </a:r>
            <a:r>
              <a:rPr lang="en-US" sz="800" i="1" dirty="0" smtClean="0"/>
              <a:t>. </a:t>
            </a:r>
            <a:r>
              <a:rPr lang="en-US" sz="800" i="1" dirty="0" err="1" smtClean="0"/>
              <a:t>PLoS</a:t>
            </a:r>
            <a:r>
              <a:rPr lang="en-US" sz="800" i="1" dirty="0" smtClean="0"/>
              <a:t> Genet. 2019 Aug 22;15(8):e1008284.</a:t>
            </a:r>
          </a:p>
          <a:p>
            <a:r>
              <a:rPr lang="en-US" sz="800" i="1" dirty="0" smtClean="0"/>
              <a:t>5 - </a:t>
            </a:r>
            <a:r>
              <a:rPr lang="en-US" sz="800" i="1" dirty="0" err="1" smtClean="0"/>
              <a:t>Tsuge</a:t>
            </a:r>
            <a:r>
              <a:rPr lang="en-US" sz="800" i="1" dirty="0" smtClean="0"/>
              <a:t> Y et al. Random segment deletion based on IS31831 and </a:t>
            </a:r>
            <a:r>
              <a:rPr lang="en-US" sz="800" i="1" dirty="0" err="1" smtClean="0"/>
              <a:t>Cre</a:t>
            </a:r>
            <a:r>
              <a:rPr lang="en-US" sz="800" i="1" dirty="0" smtClean="0"/>
              <a:t>/</a:t>
            </a:r>
            <a:r>
              <a:rPr lang="en-US" sz="800" i="1" dirty="0" err="1" smtClean="0"/>
              <a:t>loxP</a:t>
            </a:r>
            <a:r>
              <a:rPr lang="en-US" sz="800" i="1" dirty="0" smtClean="0"/>
              <a:t> excision system in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</a:t>
            </a:r>
            <a:r>
              <a:rPr lang="en-US" sz="800" i="1" dirty="0" err="1" smtClean="0"/>
              <a:t>Appl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Microbiol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Biotechnol</a:t>
            </a:r>
            <a:r>
              <a:rPr lang="en-US" sz="800" i="1" dirty="0" smtClean="0"/>
              <a:t>. 2007 Apr;74(6):1333-41. 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-9427" y="3481263"/>
            <a:ext cx="9036496" cy="1193170"/>
            <a:chOff x="-9427" y="4405362"/>
            <a:chExt cx="9036496" cy="1193170"/>
          </a:xfrm>
        </p:grpSpPr>
        <p:cxnSp>
          <p:nvCxnSpPr>
            <p:cNvPr id="108" name="Соединительная линия уступом 107"/>
            <p:cNvCxnSpPr/>
            <p:nvPr/>
          </p:nvCxnSpPr>
          <p:spPr>
            <a:xfrm flipV="1">
              <a:off x="6300192" y="4712558"/>
              <a:ext cx="1241280" cy="288032"/>
            </a:xfrm>
            <a:prstGeom prst="bentConnector3">
              <a:avLst>
                <a:gd name="adj1" fmla="val -134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Соединительная линия уступом 102"/>
            <p:cNvCxnSpPr/>
            <p:nvPr/>
          </p:nvCxnSpPr>
          <p:spPr>
            <a:xfrm flipV="1">
              <a:off x="3419872" y="4568542"/>
              <a:ext cx="3153548" cy="432048"/>
            </a:xfrm>
            <a:prstGeom prst="bentConnector3">
              <a:avLst>
                <a:gd name="adj1" fmla="val 677"/>
              </a:avLst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-9427" y="5013176"/>
              <a:ext cx="9036496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103820" y="5096614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2020</a:t>
              </a:r>
              <a:endParaRPr lang="ru-RU" sz="1200" dirty="0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7055704" y="4869160"/>
              <a:ext cx="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778992" y="4869160"/>
              <a:ext cx="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499992" y="4869160"/>
              <a:ext cx="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3231280" y="4869160"/>
              <a:ext cx="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962568" y="4869160"/>
              <a:ext cx="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92712" y="4869160"/>
              <a:ext cx="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8350324" y="4869160"/>
              <a:ext cx="0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Группа 96"/>
            <p:cNvGrpSpPr/>
            <p:nvPr/>
          </p:nvGrpSpPr>
          <p:grpSpPr>
            <a:xfrm>
              <a:off x="7249521" y="4439146"/>
              <a:ext cx="812788" cy="1159386"/>
              <a:chOff x="7249521" y="4439146"/>
              <a:chExt cx="812788" cy="1159386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249521" y="52292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2017</a:t>
                </a:r>
                <a:endParaRPr lang="ru-RU" b="1" dirty="0"/>
              </a:p>
            </p:txBody>
          </p:sp>
          <p:grpSp>
            <p:nvGrpSpPr>
              <p:cNvPr id="72" name="Группа 71"/>
              <p:cNvGrpSpPr/>
              <p:nvPr/>
            </p:nvGrpSpPr>
            <p:grpSpPr>
              <a:xfrm>
                <a:off x="7545553" y="4439146"/>
                <a:ext cx="516756" cy="720080"/>
                <a:chOff x="1606972" y="4221088"/>
                <a:chExt cx="516756" cy="720080"/>
              </a:xfrm>
            </p:grpSpPr>
            <p:sp>
              <p:nvSpPr>
                <p:cNvPr id="66" name="Волна 65"/>
                <p:cNvSpPr/>
                <p:nvPr/>
              </p:nvSpPr>
              <p:spPr>
                <a:xfrm>
                  <a:off x="1619672" y="4221088"/>
                  <a:ext cx="504056" cy="432048"/>
                </a:xfrm>
                <a:prstGeom prst="wave">
                  <a:avLst>
                    <a:gd name="adj1" fmla="val 12651"/>
                    <a:gd name="adj2" fmla="val 0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1606972" y="4221088"/>
                  <a:ext cx="0" cy="7200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TextBox 33"/>
            <p:cNvSpPr txBox="1"/>
            <p:nvPr/>
          </p:nvSpPr>
          <p:spPr>
            <a:xfrm>
              <a:off x="7498945" y="4470896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Cr/C</a:t>
              </a:r>
              <a:endParaRPr lang="ru-RU" dirty="0"/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6241801" y="4405362"/>
              <a:ext cx="837779" cy="1193170"/>
              <a:chOff x="4945657" y="4405362"/>
              <a:chExt cx="837779" cy="1193170"/>
            </a:xfrm>
            <a:solidFill>
              <a:srgbClr val="00B0F0"/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4945657" y="52292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2013</a:t>
                </a:r>
                <a:endParaRPr lang="ru-RU" b="1" dirty="0"/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5266680" y="4405362"/>
                <a:ext cx="516756" cy="720080"/>
                <a:chOff x="1606972" y="4221088"/>
                <a:chExt cx="516756" cy="720080"/>
              </a:xfrm>
              <a:grpFill/>
            </p:grpSpPr>
            <p:sp>
              <p:nvSpPr>
                <p:cNvPr id="74" name="Волна 73"/>
                <p:cNvSpPr/>
                <p:nvPr/>
              </p:nvSpPr>
              <p:spPr>
                <a:xfrm>
                  <a:off x="1619672" y="4221088"/>
                  <a:ext cx="504056" cy="432048"/>
                </a:xfrm>
                <a:prstGeom prst="wave">
                  <a:avLst>
                    <a:gd name="adj1" fmla="val 12651"/>
                    <a:gd name="adj2" fmla="val 0"/>
                  </a:avLst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1606972" y="4221088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TextBox 30"/>
            <p:cNvSpPr txBox="1"/>
            <p:nvPr/>
          </p:nvSpPr>
          <p:spPr>
            <a:xfrm>
              <a:off x="6573420" y="4424412"/>
              <a:ext cx="51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Rec</a:t>
              </a:r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2708936" y="4411712"/>
              <a:ext cx="840094" cy="1186820"/>
              <a:chOff x="2708936" y="4411712"/>
              <a:chExt cx="840094" cy="118682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708936" y="52292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1999</a:t>
                </a:r>
                <a:endParaRPr lang="ru-RU" b="1" dirty="0"/>
              </a:p>
            </p:txBody>
          </p:sp>
          <p:grpSp>
            <p:nvGrpSpPr>
              <p:cNvPr id="77" name="Группа 76"/>
              <p:cNvGrpSpPr/>
              <p:nvPr/>
            </p:nvGrpSpPr>
            <p:grpSpPr>
              <a:xfrm>
                <a:off x="3032274" y="4411712"/>
                <a:ext cx="516756" cy="720080"/>
                <a:chOff x="1606972" y="4221088"/>
                <a:chExt cx="516756" cy="720080"/>
              </a:xfrm>
            </p:grpSpPr>
            <p:sp>
              <p:nvSpPr>
                <p:cNvPr id="78" name="Волна 77"/>
                <p:cNvSpPr/>
                <p:nvPr/>
              </p:nvSpPr>
              <p:spPr>
                <a:xfrm>
                  <a:off x="1619672" y="4221088"/>
                  <a:ext cx="504056" cy="432048"/>
                </a:xfrm>
                <a:prstGeom prst="wave">
                  <a:avLst>
                    <a:gd name="adj1" fmla="val 12651"/>
                    <a:gd name="adj2" fmla="val 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1606972" y="4221088"/>
                  <a:ext cx="0" cy="7200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27"/>
            <p:cNvSpPr txBox="1"/>
            <p:nvPr/>
          </p:nvSpPr>
          <p:spPr>
            <a:xfrm>
              <a:off x="3042591" y="4437112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SSR</a:t>
              </a:r>
              <a:endParaRPr lang="ru-RU" dirty="0"/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597745" y="4437112"/>
              <a:ext cx="831303" cy="1161420"/>
              <a:chOff x="597745" y="4437112"/>
              <a:chExt cx="831303" cy="116142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7745" y="52292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1991</a:t>
                </a:r>
                <a:endParaRPr lang="ru-RU" b="1" dirty="0"/>
              </a:p>
            </p:txBody>
          </p:sp>
          <p:grpSp>
            <p:nvGrpSpPr>
              <p:cNvPr id="81" name="Группа 80"/>
              <p:cNvGrpSpPr/>
              <p:nvPr/>
            </p:nvGrpSpPr>
            <p:grpSpPr>
              <a:xfrm>
                <a:off x="912292" y="4437112"/>
                <a:ext cx="516756" cy="720080"/>
                <a:chOff x="1606972" y="4221088"/>
                <a:chExt cx="516756" cy="720080"/>
              </a:xfrm>
            </p:grpSpPr>
            <p:sp>
              <p:nvSpPr>
                <p:cNvPr id="82" name="Волна 81"/>
                <p:cNvSpPr/>
                <p:nvPr/>
              </p:nvSpPr>
              <p:spPr>
                <a:xfrm>
                  <a:off x="1619672" y="4221088"/>
                  <a:ext cx="504056" cy="432048"/>
                </a:xfrm>
                <a:prstGeom prst="wave">
                  <a:avLst>
                    <a:gd name="adj1" fmla="val 12651"/>
                    <a:gd name="adj2" fmla="val 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1606972" y="4221088"/>
                  <a:ext cx="0" cy="7200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Box 23"/>
            <p:cNvSpPr txBox="1"/>
            <p:nvPr/>
          </p:nvSpPr>
          <p:spPr>
            <a:xfrm>
              <a:off x="939850" y="446251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HR</a:t>
              </a:r>
              <a:endParaRPr lang="ru-RU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35492" y="5096614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2015</a:t>
              </a:r>
              <a:endParaRPr lang="ru-RU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30964" y="5096614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2010</a:t>
              </a:r>
              <a:endParaRPr lang="ru-RU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50060" y="5096614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2005</a:t>
              </a:r>
              <a:endParaRPr lang="ru-RU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977540" y="5096614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2000</a:t>
              </a:r>
              <a:endParaRPr lang="ru-RU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703737" y="5096614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1995</a:t>
              </a:r>
              <a:endParaRPr lang="ru-RU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52304" y="5096614"/>
              <a:ext cx="498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1990</a:t>
              </a:r>
              <a:endParaRPr lang="ru-RU" sz="1200" dirty="0"/>
            </a:p>
          </p:txBody>
        </p:sp>
      </p:grpSp>
      <p:sp>
        <p:nvSpPr>
          <p:cNvPr id="115" name="Прямоугольник 114"/>
          <p:cNvSpPr/>
          <p:nvPr/>
        </p:nvSpPr>
        <p:spPr>
          <a:xfrm>
            <a:off x="187742" y="4518412"/>
            <a:ext cx="1431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Гомологичная</a:t>
            </a:r>
            <a:endParaRPr lang="en-US" sz="1400" b="1" dirty="0" smtClean="0"/>
          </a:p>
          <a:p>
            <a:pPr algn="ctr"/>
            <a:r>
              <a:rPr lang="ru-RU" sz="1400" b="1" dirty="0" smtClean="0"/>
              <a:t> рекомбинация </a:t>
            </a:r>
            <a:endParaRPr lang="ru-RU" sz="14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2051720" y="4518412"/>
            <a:ext cx="1791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 smtClean="0"/>
              <a:t>Сайт-специфическая</a:t>
            </a:r>
            <a:endParaRPr lang="en-US" sz="1400" b="1" dirty="0" smtClean="0"/>
          </a:p>
          <a:p>
            <a:pPr algn="ctr"/>
            <a:r>
              <a:rPr lang="ru-RU" sz="1400" b="1" dirty="0" smtClean="0"/>
              <a:t> рекомбинация</a:t>
            </a:r>
            <a:endParaRPr lang="ru-RU" sz="14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292080" y="4561383"/>
            <a:ext cx="1621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«</a:t>
            </a:r>
            <a:r>
              <a:rPr lang="ru-RU" sz="1400" b="1" dirty="0" err="1" smtClean="0"/>
              <a:t>Рекомбиниринг</a:t>
            </a:r>
            <a:r>
              <a:rPr lang="ru-RU" sz="1400" b="1" dirty="0" smtClean="0"/>
              <a:t>»</a:t>
            </a:r>
            <a:endParaRPr lang="ru-RU" sz="14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236296" y="4561383"/>
            <a:ext cx="104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CRISPR/</a:t>
            </a:r>
            <a:r>
              <a:rPr lang="en-US" sz="1400" b="1" dirty="0" err="1" smtClean="0"/>
              <a:t>Cas</a:t>
            </a:r>
            <a:endParaRPr lang="ru-RU" sz="1400" dirty="0"/>
          </a:p>
        </p:txBody>
      </p:sp>
      <p:sp>
        <p:nvSpPr>
          <p:cNvPr id="11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39552" y="52292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методы прецизионной модификации хромосомы </a:t>
            </a:r>
            <a:r>
              <a:rPr lang="en-US" i="1" dirty="0" smtClean="0"/>
              <a:t>C. </a:t>
            </a:r>
            <a:r>
              <a:rPr lang="en-US" i="1" dirty="0" err="1" smtClean="0"/>
              <a:t>glu</a:t>
            </a:r>
            <a:r>
              <a:rPr lang="ru-RU" dirty="0" smtClean="0"/>
              <a:t> </a:t>
            </a:r>
            <a:r>
              <a:rPr lang="ru-RU" b="1" dirty="0" smtClean="0"/>
              <a:t>вторичны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так как были адаптированы к применению в данном организме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.Krylov\Documents\!Work\НЕпроф\Командировки\Suzdal 2023\RecA dep 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4" y="620688"/>
            <a:ext cx="4743450" cy="5245100"/>
          </a:xfrm>
          <a:prstGeom prst="rect">
            <a:avLst/>
          </a:prstGeom>
          <a:noFill/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Гомологичная рекомбинация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5148481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Примеры интегративных </a:t>
            </a:r>
            <a:r>
              <a:rPr lang="ru-RU" sz="1600" b="1" dirty="0" err="1" smtClean="0"/>
              <a:t>плазмид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r>
              <a:rPr lang="en-US" sz="1600" dirty="0" smtClean="0"/>
              <a:t>pSUP301</a:t>
            </a:r>
            <a:r>
              <a:rPr lang="en-US" sz="1600" baseline="30000" dirty="0" smtClean="0"/>
              <a:t>1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b="1" dirty="0" smtClean="0"/>
              <a:t>pK18mobsacB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</a:t>
            </a:r>
            <a:r>
              <a:rPr lang="en-US" sz="1600" u="sng" dirty="0" smtClean="0"/>
              <a:t>pSFKT2</a:t>
            </a:r>
            <a:r>
              <a:rPr lang="en-US" sz="1600" u="sng" baseline="30000" dirty="0" smtClean="0"/>
              <a:t>3</a:t>
            </a:r>
            <a:r>
              <a:rPr lang="en-US" sz="1600" u="sng" dirty="0" smtClean="0"/>
              <a:t>, pBS5t</a:t>
            </a:r>
            <a:r>
              <a:rPr lang="en-US" sz="1600" u="sng" baseline="30000" dirty="0" smtClean="0"/>
              <a:t>4,</a:t>
            </a:r>
            <a:r>
              <a:rPr lang="en-US" sz="1600" u="sng" dirty="0" smtClean="0"/>
              <a:t> pCRD206</a:t>
            </a:r>
            <a:r>
              <a:rPr lang="en-US" sz="1600" u="sng" baseline="30000" dirty="0" smtClean="0"/>
              <a:t>5</a:t>
            </a:r>
            <a:endParaRPr lang="ru-RU" sz="1600" u="sng" baseline="30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0" y="60254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1 - </a:t>
            </a:r>
            <a:r>
              <a:rPr lang="en-US" sz="800" i="1" dirty="0" err="1" smtClean="0"/>
              <a:t>Schwarzer</a:t>
            </a:r>
            <a:r>
              <a:rPr lang="en-US" sz="800" i="1" dirty="0" smtClean="0"/>
              <a:t> A &amp; </a:t>
            </a:r>
            <a:r>
              <a:rPr lang="en-US" sz="800" i="1" dirty="0" err="1" smtClean="0"/>
              <a:t>Pühler</a:t>
            </a:r>
            <a:r>
              <a:rPr lang="en-US" sz="800" i="1" dirty="0" smtClean="0"/>
              <a:t> A. Manipulation of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by gene disruption and replacement. Biotechnology (N Y). 1991 Jan;9(1):84-7. </a:t>
            </a:r>
            <a:endParaRPr lang="ru-RU" sz="800" i="1" dirty="0" smtClean="0"/>
          </a:p>
          <a:p>
            <a:r>
              <a:rPr lang="en-US" sz="800" i="1" dirty="0" smtClean="0"/>
              <a:t>2 - </a:t>
            </a:r>
            <a:r>
              <a:rPr lang="en-US" sz="800" i="1" dirty="0" err="1" smtClean="0"/>
              <a:t>Schäfer</a:t>
            </a:r>
            <a:r>
              <a:rPr lang="en-US" sz="800" i="1" dirty="0" smtClean="0"/>
              <a:t> A et al. Small </a:t>
            </a:r>
            <a:r>
              <a:rPr lang="en-US" sz="800" i="1" dirty="0" err="1" smtClean="0"/>
              <a:t>mobilizable</a:t>
            </a:r>
            <a:r>
              <a:rPr lang="en-US" sz="800" i="1" dirty="0" smtClean="0"/>
              <a:t> multi-purpose cloning vectors derived from the Escherichia coli plasmids pK18 and pK19: selection of defined deletions in the chromosome of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Gene. 1994 Jul 22;145(1):69-73.</a:t>
            </a:r>
          </a:p>
          <a:p>
            <a:r>
              <a:rPr lang="en-US" sz="800" i="1" dirty="0" smtClean="0"/>
              <a:t>3 - Nakamura J et al. Temperature-sensitive cloning vector for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Plasmid. 2006 Nov;56(3):179-86.</a:t>
            </a:r>
          </a:p>
          <a:p>
            <a:r>
              <a:rPr lang="en-US" sz="800" i="1" dirty="0" smtClean="0"/>
              <a:t>4 - </a:t>
            </a:r>
            <a:r>
              <a:rPr lang="en-US" sz="800" i="1" dirty="0" err="1" smtClean="0"/>
              <a:t>Chinen</a:t>
            </a:r>
            <a:r>
              <a:rPr lang="en-US" sz="800" i="1" dirty="0" smtClean="0"/>
              <a:t> A et al. Innovative metabolic pathway design for efficient l-glutamate production by suppressing CO2 emission. J </a:t>
            </a:r>
            <a:r>
              <a:rPr lang="en-US" sz="800" i="1" dirty="0" err="1" smtClean="0"/>
              <a:t>Biosci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Bioeng</a:t>
            </a:r>
            <a:r>
              <a:rPr lang="en-US" sz="800" i="1" dirty="0" smtClean="0"/>
              <a:t>. 2007 Mar;103(3):262-9.</a:t>
            </a:r>
          </a:p>
          <a:p>
            <a:r>
              <a:rPr lang="en-US" sz="800" i="1" dirty="0" smtClean="0"/>
              <a:t>5 -  </a:t>
            </a:r>
            <a:r>
              <a:rPr lang="en-US" sz="800" i="1" dirty="0" err="1" smtClean="0"/>
              <a:t>Okibe</a:t>
            </a:r>
            <a:r>
              <a:rPr lang="en-US" sz="800" i="1" dirty="0" smtClean="0"/>
              <a:t> N et al. Efficient </a:t>
            </a:r>
            <a:r>
              <a:rPr lang="en-US" sz="800" i="1" dirty="0" err="1" smtClean="0"/>
              <a:t>markerless</a:t>
            </a:r>
            <a:r>
              <a:rPr lang="en-US" sz="800" i="1" dirty="0" smtClean="0"/>
              <a:t> gene replacement in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using a new temperature-sensitive plasmid. J </a:t>
            </a:r>
            <a:r>
              <a:rPr lang="en-US" sz="800" i="1" dirty="0" err="1" smtClean="0"/>
              <a:t>Microbiol</a:t>
            </a:r>
            <a:r>
              <a:rPr lang="en-US" sz="800" i="1" dirty="0" smtClean="0"/>
              <a:t> Methods. 2011 May;85(2):155-63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4048" y="2560836"/>
            <a:ext cx="4139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Преимущества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любой целевой локус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«бесшовные» модификации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отслеживаемые нецелевые модификации</a:t>
            </a:r>
          </a:p>
          <a:p>
            <a:endParaRPr lang="ru-RU" sz="1600" dirty="0" smtClean="0"/>
          </a:p>
          <a:p>
            <a:r>
              <a:rPr lang="ru-RU" sz="1600" b="1" dirty="0" smtClean="0"/>
              <a:t>Недостатки: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необходимость в сборке интегративной </a:t>
            </a:r>
            <a:r>
              <a:rPr lang="ru-RU" sz="1600" dirty="0" err="1" smtClean="0"/>
              <a:t>плазмиды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низкий выход целевых мутантов</a:t>
            </a:r>
          </a:p>
          <a:p>
            <a:endParaRPr lang="en-US" sz="1600" dirty="0" smtClean="0"/>
          </a:p>
        </p:txBody>
      </p:sp>
      <p:sp>
        <p:nvSpPr>
          <p:cNvPr id="2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788024" y="620688"/>
          <a:ext cx="424847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1800200"/>
                <a:gridCol w="1584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Тип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Размер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Эффективность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Вставка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Calibri"/>
                        </a:rPr>
                        <a:t>≤ </a:t>
                      </a:r>
                      <a:r>
                        <a:rPr lang="ru-RU" sz="1600" dirty="0" smtClean="0"/>
                        <a:t>5 т.п.о.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^1-2 CFU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cs typeface="Calibri"/>
                        </a:rPr>
                        <a:t>μ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Calibri"/>
                        </a:rPr>
                        <a:t>g*,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Calibri"/>
                        </a:rPr>
                        <a:t>≤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50%**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Делеция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Calibri"/>
                        </a:rPr>
                        <a:t>≤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14 т.п.о.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96544" y="1700808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 Лимитирующий фактор </a:t>
            </a:r>
            <a:r>
              <a:rPr lang="en-US" sz="1200" dirty="0" smtClean="0"/>
              <a:t>1 </a:t>
            </a:r>
            <a:r>
              <a:rPr lang="ru-RU" sz="1200" dirty="0" smtClean="0"/>
              <a:t>- первый </a:t>
            </a:r>
            <a:r>
              <a:rPr lang="ru-RU" sz="1200" dirty="0" err="1" smtClean="0"/>
              <a:t>крос</a:t>
            </a:r>
            <a:r>
              <a:rPr lang="en-US" sz="1200" dirty="0" smtClean="0"/>
              <a:t>c</a:t>
            </a:r>
            <a:r>
              <a:rPr lang="ru-RU" sz="1200" dirty="0" err="1" smtClean="0"/>
              <a:t>овер</a:t>
            </a:r>
            <a:r>
              <a:rPr lang="en-US" sz="1200" dirty="0" smtClean="0"/>
              <a:t> </a:t>
            </a:r>
            <a:r>
              <a:rPr lang="ru-RU" sz="1200" dirty="0" smtClean="0"/>
              <a:t>суицидальной </a:t>
            </a:r>
            <a:r>
              <a:rPr lang="ru-RU" sz="1200" dirty="0" err="1" smtClean="0"/>
              <a:t>плазмиды</a:t>
            </a:r>
            <a:endParaRPr lang="en-US" sz="1200" dirty="0" smtClean="0"/>
          </a:p>
          <a:p>
            <a:r>
              <a:rPr lang="en-US" sz="1200" dirty="0" smtClean="0"/>
              <a:t>** </a:t>
            </a:r>
            <a:r>
              <a:rPr lang="ru-RU" sz="1200" dirty="0" smtClean="0"/>
              <a:t>Лимитирующий фактор </a:t>
            </a:r>
            <a:r>
              <a:rPr lang="en-US" sz="1200" dirty="0" smtClean="0"/>
              <a:t>2 – </a:t>
            </a:r>
            <a:r>
              <a:rPr lang="ru-RU" sz="1200" dirty="0" smtClean="0"/>
              <a:t>эффективность </a:t>
            </a:r>
            <a:r>
              <a:rPr lang="ru-RU" sz="1200" dirty="0" err="1" smtClean="0"/>
              <a:t>контрселекции</a:t>
            </a:r>
            <a:r>
              <a:rPr lang="en-US" sz="1200" dirty="0" smtClean="0"/>
              <a:t> 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220072" y="110616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целевого интегративного вектора.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Доставка вектора в клетку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8071" y="2780928"/>
            <a:ext cx="2244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колоний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Подтверждение наличия целевой модификации.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584765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/>
              <a:t>Итого</a:t>
            </a:r>
            <a:r>
              <a:rPr lang="ru-RU" sz="1600" b="1" dirty="0" smtClean="0"/>
              <a:t>:</a:t>
            </a:r>
            <a:endParaRPr lang="en-US" sz="1600" b="1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7253111" y="5724545"/>
            <a:ext cx="99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7</a:t>
            </a:r>
            <a:r>
              <a:rPr lang="ru-RU" sz="1600" b="1" dirty="0" smtClean="0">
                <a:solidFill>
                  <a:prstClr val="black"/>
                </a:solidFill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</a:rPr>
              <a:t>10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 </a:t>
            </a:r>
            <a:r>
              <a:rPr lang="ru-RU" sz="1600" b="1" dirty="0" smtClean="0">
                <a:solidFill>
                  <a:prstClr val="black"/>
                </a:solidFill>
                <a:cs typeface="Calibri"/>
              </a:rPr>
              <a:t>≈</a:t>
            </a:r>
            <a:r>
              <a:rPr lang="ru-RU" sz="1600" b="1" dirty="0" smtClean="0">
                <a:solidFill>
                  <a:prstClr val="black"/>
                </a:solidFill>
              </a:rPr>
              <a:t>2 </a:t>
            </a:r>
            <a:r>
              <a:rPr lang="ru-RU" sz="1600" b="1" dirty="0" err="1" smtClean="0">
                <a:solidFill>
                  <a:prstClr val="black"/>
                </a:solidFill>
              </a:rPr>
              <a:t>нед</a:t>
            </a:r>
            <a:r>
              <a:rPr lang="ru-RU" sz="1600" b="1" dirty="0" smtClean="0">
                <a:solidFill>
                  <a:prstClr val="black"/>
                </a:solidFill>
              </a:rPr>
              <a:t>) 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12282" y="620688"/>
            <a:ext cx="1216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pK18mobsacB</a:t>
            </a:r>
            <a:endParaRPr lang="ru-RU" sz="1600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7532735" y="970597"/>
            <a:ext cx="1368152" cy="1080120"/>
            <a:chOff x="7532735" y="970597"/>
            <a:chExt cx="1368152" cy="1080120"/>
          </a:xfrm>
        </p:grpSpPr>
        <p:sp>
          <p:nvSpPr>
            <p:cNvPr id="12" name="Стрелка вниз 11"/>
            <p:cNvSpPr/>
            <p:nvPr/>
          </p:nvSpPr>
          <p:spPr>
            <a:xfrm>
              <a:off x="7532735" y="970597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низ 32"/>
            <p:cNvSpPr/>
            <p:nvPr/>
          </p:nvSpPr>
          <p:spPr>
            <a:xfrm>
              <a:off x="8468839" y="970597"/>
              <a:ext cx="432048" cy="10801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32735" y="2554529"/>
            <a:ext cx="1368152" cy="1080120"/>
            <a:chOff x="7532735" y="2555612"/>
            <a:chExt cx="1368152" cy="1080120"/>
          </a:xfrm>
        </p:grpSpPr>
        <p:sp>
          <p:nvSpPr>
            <p:cNvPr id="15" name="Стрелка вниз 14"/>
            <p:cNvSpPr/>
            <p:nvPr/>
          </p:nvSpPr>
          <p:spPr>
            <a:xfrm>
              <a:off x="7532735" y="2555612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8468839" y="2555612"/>
              <a:ext cx="432048" cy="10801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532735" y="4138461"/>
            <a:ext cx="1368152" cy="1080120"/>
            <a:chOff x="7532735" y="4139788"/>
            <a:chExt cx="1368152" cy="1080120"/>
          </a:xfrm>
        </p:grpSpPr>
        <p:sp>
          <p:nvSpPr>
            <p:cNvPr id="16" name="Стрелка вниз 15"/>
            <p:cNvSpPr/>
            <p:nvPr/>
          </p:nvSpPr>
          <p:spPr>
            <a:xfrm>
              <a:off x="7532735" y="4139788"/>
              <a:ext cx="432048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низ 34"/>
            <p:cNvSpPr/>
            <p:nvPr/>
          </p:nvSpPr>
          <p:spPr>
            <a:xfrm>
              <a:off x="8468839" y="4139788"/>
              <a:ext cx="432048" cy="10801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414373" y="3717278"/>
            <a:ext cx="1521521" cy="338554"/>
            <a:chOff x="7414373" y="3738518"/>
            <a:chExt cx="1521521" cy="33855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414373" y="3738518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</a:rPr>
                <a:t>2-3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433833" y="3738518"/>
              <a:ext cx="5020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1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414373" y="2133346"/>
            <a:ext cx="1604877" cy="338554"/>
            <a:chOff x="7414373" y="2073042"/>
            <a:chExt cx="1604877" cy="33855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414373" y="2073042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</a:rPr>
                <a:t>2-3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350477" y="2073042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</a:rPr>
                <a:t>2-3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956376" y="620688"/>
            <a:ext cx="1294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pK18mobrpsL</a:t>
            </a:r>
            <a:r>
              <a:rPr lang="ru-RU" sz="1400" baseline="30000" dirty="0" smtClean="0"/>
              <a:t>1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1 - Wang T et al. An update of the suicide plasmid-mediated genome editing system in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</a:t>
            </a:r>
            <a:r>
              <a:rPr lang="en-US" sz="800" i="1" dirty="0" err="1" smtClean="0"/>
              <a:t>Microb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Biotechnol</a:t>
            </a:r>
            <a:r>
              <a:rPr lang="en-US" sz="800" i="1" dirty="0" smtClean="0"/>
              <a:t>. 2019 Sep;12(5):907-919</a:t>
            </a:r>
          </a:p>
          <a:p>
            <a:r>
              <a:rPr lang="en-US" sz="800" i="1" dirty="0" smtClean="0"/>
              <a:t>2 - Kim IK et al. The small ribosomal protein S12P gene </a:t>
            </a:r>
            <a:r>
              <a:rPr lang="en-US" sz="800" i="1" dirty="0" err="1" smtClean="0"/>
              <a:t>rpsL</a:t>
            </a:r>
            <a:r>
              <a:rPr lang="en-US" sz="800" i="1" dirty="0" smtClean="0"/>
              <a:t> as an efficient positive selection marker in allelic exchange mutation systems for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. </a:t>
            </a:r>
          </a:p>
          <a:p>
            <a:r>
              <a:rPr lang="en-US" sz="800" i="1" dirty="0" smtClean="0"/>
              <a:t>J </a:t>
            </a:r>
            <a:r>
              <a:rPr lang="en-US" sz="800" i="1" dirty="0" err="1" smtClean="0"/>
              <a:t>Microbiol</a:t>
            </a:r>
            <a:r>
              <a:rPr lang="en-US" sz="800" i="1" dirty="0" smtClean="0"/>
              <a:t> Methods. 2011 Jan;84(1):128-30. 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7414373" y="5301208"/>
            <a:ext cx="1521521" cy="338554"/>
            <a:chOff x="7414373" y="5301208"/>
            <a:chExt cx="1521521" cy="33855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414373" y="5301208"/>
              <a:ext cx="6687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3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-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4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433833" y="5301208"/>
              <a:ext cx="5020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prstClr val="black"/>
                  </a:solidFill>
                </a:rPr>
                <a:t>2 </a:t>
              </a:r>
              <a:r>
                <a:rPr lang="ru-RU" sz="1600" b="1" dirty="0" err="1" smtClean="0">
                  <a:solidFill>
                    <a:prstClr val="black"/>
                  </a:solidFill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</a:t>
              </a:r>
              <a:endParaRPr lang="ru-RU" b="1" dirty="0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8189215" y="5724545"/>
            <a:ext cx="99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</a:rPr>
              <a:t>-</a:t>
            </a:r>
            <a:r>
              <a:rPr lang="en-US" sz="1600" b="1" dirty="0" smtClean="0">
                <a:solidFill>
                  <a:prstClr val="black"/>
                </a:solidFill>
              </a:rPr>
              <a:t>6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д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cs typeface="Calibri"/>
              </a:rPr>
              <a:t>≈</a:t>
            </a:r>
            <a:r>
              <a:rPr lang="en-US" sz="1600" b="1" dirty="0" smtClean="0">
                <a:solidFill>
                  <a:prstClr val="black"/>
                </a:solidFill>
              </a:rPr>
              <a:t>1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нед</a:t>
            </a:r>
            <a:r>
              <a:rPr lang="ru-RU" sz="1600" b="1" dirty="0" smtClean="0">
                <a:solidFill>
                  <a:prstClr val="black"/>
                </a:solidFill>
              </a:rPr>
              <a:t>) </a:t>
            </a:r>
            <a:endParaRPr lang="ru-RU" b="1" dirty="0"/>
          </a:p>
        </p:txBody>
      </p:sp>
      <p:pic>
        <p:nvPicPr>
          <p:cNvPr id="46" name="Picture 4" descr="C:\Users\A.Krylov\Documents\!Work\НЕпроф\Командировки\Suzdal 2023\RecA dep 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4" y="620688"/>
            <a:ext cx="4743450" cy="5245100"/>
          </a:xfrm>
          <a:prstGeom prst="rect">
            <a:avLst/>
          </a:prstGeom>
          <a:noFill/>
        </p:spPr>
      </p:pic>
      <p:sp>
        <p:nvSpPr>
          <p:cNvPr id="4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Гомологичная рекомбинация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авая фигурная скобка 49"/>
          <p:cNvSpPr/>
          <p:nvPr/>
        </p:nvSpPr>
        <p:spPr>
          <a:xfrm>
            <a:off x="4932040" y="692696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фигурная скобка 50"/>
          <p:cNvSpPr/>
          <p:nvPr/>
        </p:nvSpPr>
        <p:spPr>
          <a:xfrm>
            <a:off x="4932040" y="2348880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авая фигурная скобка 51"/>
          <p:cNvSpPr/>
          <p:nvPr/>
        </p:nvSpPr>
        <p:spPr>
          <a:xfrm>
            <a:off x="4932040" y="4005064"/>
            <a:ext cx="288032" cy="1512168"/>
          </a:xfrm>
          <a:prstGeom prst="rightBrace">
            <a:avLst>
              <a:gd name="adj1" fmla="val 44334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220072" y="4365104"/>
            <a:ext cx="2244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Получение колоний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Подтверждение наличия целевой модификации.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27ebd4a-ab51-425c-a0c2-16b5fe38c3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528" y="548680"/>
            <a:ext cx="4355976" cy="369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g526942" descr="2ae4b231-5f86-4166-9eb2-f2a2884cb0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2" y="764704"/>
            <a:ext cx="456148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Гомологичная рекомбинация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.Krylov\Documents\!Work\НЕпроф\Командировки\Suzdal 2023\Eff HR point mut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18" y="3501008"/>
            <a:ext cx="5326870" cy="316835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610760" y="1412776"/>
            <a:ext cx="153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pK18mobsacB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Сайт-специфическая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рекомбинация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SSR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5976" y="5157192"/>
            <a:ext cx="452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Примеры интегративных </a:t>
            </a:r>
            <a:r>
              <a:rPr lang="ru-RU" sz="1600" b="1" dirty="0" err="1" smtClean="0"/>
              <a:t>плазмид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r>
              <a:rPr lang="en-US" sz="1600" dirty="0" smtClean="0"/>
              <a:t>pK-PIM</a:t>
            </a:r>
            <a:r>
              <a:rPr lang="en-US" sz="1600" baseline="30000" dirty="0" smtClean="0"/>
              <a:t>1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600" dirty="0" smtClean="0"/>
              <a:t>pA3253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</a:t>
            </a:r>
            <a:r>
              <a:rPr lang="en-US" sz="1600" dirty="0" err="1" smtClean="0"/>
              <a:t>pCRIM</a:t>
            </a:r>
            <a:r>
              <a:rPr lang="en-US" sz="1600" dirty="0" smtClean="0"/>
              <a:t>-</a:t>
            </a:r>
            <a:r>
              <a:rPr lang="en-US" sz="1600" dirty="0" err="1" smtClean="0"/>
              <a:t>CmR</a:t>
            </a:r>
            <a:r>
              <a:rPr lang="en-US" sz="1600" dirty="0" smtClean="0"/>
              <a:t>-lox-</a:t>
            </a:r>
            <a:r>
              <a:rPr lang="en-US" sz="1600" dirty="0" err="1" smtClean="0"/>
              <a:t>attP</a:t>
            </a:r>
            <a:r>
              <a:rPr lang="el-GR" sz="1600" dirty="0" smtClean="0">
                <a:latin typeface="Calibri"/>
                <a:cs typeface="Calibri"/>
              </a:rPr>
              <a:t>φ</a:t>
            </a:r>
            <a:r>
              <a:rPr lang="en-US" sz="1600" dirty="0" smtClean="0">
                <a:latin typeface="Calibri"/>
                <a:cs typeface="Calibri"/>
              </a:rPr>
              <a:t>16</a:t>
            </a:r>
            <a:r>
              <a:rPr lang="en-US" sz="1600" baseline="30000" dirty="0" smtClean="0">
                <a:latin typeface="Calibri"/>
                <a:cs typeface="Calibri"/>
              </a:rPr>
              <a:t>3</a:t>
            </a:r>
            <a:r>
              <a:rPr lang="en-US" sz="1600" dirty="0" smtClean="0">
                <a:latin typeface="Calibri"/>
                <a:cs typeface="Calibri"/>
              </a:rPr>
              <a:t>, pTES</a:t>
            </a:r>
            <a:r>
              <a:rPr lang="en-US" sz="1600" baseline="30000" dirty="0" smtClean="0">
                <a:latin typeface="Calibri"/>
                <a:cs typeface="Calibri"/>
              </a:rPr>
              <a:t>4</a:t>
            </a:r>
            <a:r>
              <a:rPr lang="en-US" sz="1600" dirty="0" smtClean="0">
                <a:latin typeface="Calibri"/>
                <a:cs typeface="Calibri"/>
              </a:rPr>
              <a:t>, pRT802</a:t>
            </a:r>
            <a:r>
              <a:rPr lang="en-US" sz="1600" baseline="30000" dirty="0" smtClean="0">
                <a:latin typeface="Calibri"/>
                <a:cs typeface="Calibri"/>
              </a:rPr>
              <a:t>5</a:t>
            </a:r>
            <a:r>
              <a:rPr lang="en-US" sz="1600" dirty="0" smtClean="0">
                <a:latin typeface="Calibri"/>
                <a:cs typeface="Calibri"/>
              </a:rPr>
              <a:t> , pJS31</a:t>
            </a:r>
            <a:r>
              <a:rPr lang="en-US" sz="1600" baseline="30000" dirty="0" smtClean="0">
                <a:latin typeface="Calibri"/>
                <a:cs typeface="Calibri"/>
              </a:rPr>
              <a:t>6</a:t>
            </a:r>
            <a:endParaRPr lang="ru-RU" sz="1600" baseline="30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427984" y="2284417"/>
            <a:ext cx="471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Преимущества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возможна одновременная множественная интеграция (2(</a:t>
            </a:r>
            <a:r>
              <a:rPr lang="en-US" sz="1600" dirty="0" smtClean="0">
                <a:cs typeface="Calibri"/>
              </a:rPr>
              <a:t>↓10^</a:t>
            </a:r>
            <a:r>
              <a:rPr lang="ru-RU" sz="1600" dirty="0" smtClean="0">
                <a:cs typeface="Calibri"/>
              </a:rPr>
              <a:t>1-2</a:t>
            </a:r>
            <a:r>
              <a:rPr lang="ru-RU" sz="1600" dirty="0" smtClean="0"/>
              <a:t>))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отслеживаемые нецелевые модификации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ru-RU" sz="1600" b="1" dirty="0" smtClean="0"/>
              <a:t>Недостатки: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оставляет «швы»/«шрамы»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необходимость в специфических сайтах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необходимость в сборке интегративной </a:t>
            </a:r>
            <a:r>
              <a:rPr lang="ru-RU" sz="1600" dirty="0" err="1" smtClean="0"/>
              <a:t>плазмиды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ru-RU" sz="1600" dirty="0" smtClean="0"/>
              <a:t>≥2 последовательных </a:t>
            </a:r>
            <a:r>
              <a:rPr lang="ru-RU" sz="1600" dirty="0" err="1" smtClean="0"/>
              <a:t>электропораций</a:t>
            </a:r>
            <a:endParaRPr lang="ru-RU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1 - </a:t>
            </a:r>
            <a:r>
              <a:rPr lang="en-US" sz="800" i="1" dirty="0" err="1" smtClean="0"/>
              <a:t>Oram</a:t>
            </a:r>
            <a:r>
              <a:rPr lang="en-US" sz="800" i="1" dirty="0" smtClean="0"/>
              <a:t> M et al. </a:t>
            </a:r>
            <a:r>
              <a:rPr lang="en-US" sz="800" i="1" dirty="0" err="1" smtClean="0"/>
              <a:t>Bacteriophage</a:t>
            </a:r>
            <a:r>
              <a:rPr lang="en-US" sz="800" i="1" dirty="0" smtClean="0"/>
              <a:t>-based vectors for site-specific insertion of DNA in the chromosome of </a:t>
            </a:r>
            <a:r>
              <a:rPr lang="en-US" sz="800" i="1" dirty="0" err="1" smtClean="0"/>
              <a:t>Corynebacteria</a:t>
            </a:r>
            <a:r>
              <a:rPr lang="en-US" sz="800" i="1" dirty="0" smtClean="0"/>
              <a:t>. Gene. 2007 Apr 15;391(1-2):53-62.</a:t>
            </a:r>
            <a:endParaRPr lang="ru-RU" sz="800" i="1" dirty="0" smtClean="0"/>
          </a:p>
          <a:p>
            <a:r>
              <a:rPr lang="en-US" sz="800" i="1" dirty="0" smtClean="0"/>
              <a:t>2 - Moreau S et al. Site-specific integration of </a:t>
            </a:r>
            <a:r>
              <a:rPr lang="en-US" sz="800" i="1" dirty="0" err="1" smtClean="0"/>
              <a:t>corynephage</a:t>
            </a:r>
            <a:r>
              <a:rPr lang="en-US" sz="800" i="1" dirty="0" smtClean="0"/>
              <a:t> phi16: construction of an integration vector. Microbiology (Reading). 1999 Mar;145 ( Pt 3):539-548. </a:t>
            </a:r>
            <a:endParaRPr lang="ru-RU" sz="800" i="1" dirty="0" smtClean="0"/>
          </a:p>
          <a:p>
            <a:r>
              <a:rPr lang="en-US" sz="800" i="1" dirty="0" smtClean="0"/>
              <a:t>3 - Lobanova JS et al. Genome engineering of the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chromosome by the Extended Dual-In/Out strategy. J </a:t>
            </a:r>
            <a:r>
              <a:rPr lang="en-US" sz="800" i="1" dirty="0" err="1" smtClean="0"/>
              <a:t>Microbiol</a:t>
            </a:r>
            <a:r>
              <a:rPr lang="en-US" sz="800" i="1" dirty="0" smtClean="0"/>
              <a:t> Methods. 2022 Sep;200:106555.</a:t>
            </a:r>
          </a:p>
          <a:p>
            <a:r>
              <a:rPr lang="en-US" sz="800" i="1" dirty="0" smtClean="0"/>
              <a:t>4 - Marques F et al. Engineering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 with a comprehensive genomic library and phage-based vectors. </a:t>
            </a:r>
            <a:r>
              <a:rPr lang="en-US" sz="800" i="1" dirty="0" err="1" smtClean="0"/>
              <a:t>Metab</a:t>
            </a:r>
            <a:r>
              <a:rPr lang="en-US" sz="800" i="1" dirty="0" smtClean="0"/>
              <a:t> Eng. 2020 Nov;62:221-234.</a:t>
            </a:r>
          </a:p>
          <a:p>
            <a:r>
              <a:rPr lang="en-US" sz="800" i="1" dirty="0" smtClean="0"/>
              <a:t>5 - Gregory MA et al. Integration site for </a:t>
            </a:r>
            <a:r>
              <a:rPr lang="en-US" sz="800" i="1" dirty="0" err="1" smtClean="0"/>
              <a:t>Streptomyces</a:t>
            </a:r>
            <a:r>
              <a:rPr lang="en-US" sz="800" i="1" dirty="0" smtClean="0"/>
              <a:t> phage phiBT1 and development of site-specific integrating vectors. J </a:t>
            </a:r>
            <a:r>
              <a:rPr lang="en-US" sz="800" i="1" dirty="0" err="1" smtClean="0"/>
              <a:t>Bacteriol</a:t>
            </a:r>
            <a:r>
              <a:rPr lang="en-US" sz="800" i="1" dirty="0" smtClean="0"/>
              <a:t>. 2003 Sep;185(17):5320-3.</a:t>
            </a:r>
          </a:p>
          <a:p>
            <a:pPr marL="228600" indent="-228600"/>
            <a:r>
              <a:rPr lang="en-US" sz="800" i="1" dirty="0" smtClean="0"/>
              <a:t>6 - </a:t>
            </a:r>
            <a:r>
              <a:rPr lang="en-US" sz="800" i="1" dirty="0" err="1" smtClean="0"/>
              <a:t>Shen</a:t>
            </a:r>
            <a:r>
              <a:rPr lang="en-US" sz="800" i="1" dirty="0" smtClean="0"/>
              <a:t> J et al. A novel genetic tool for metabolic optimization of </a:t>
            </a:r>
            <a:r>
              <a:rPr lang="en-US" sz="800" i="1" dirty="0" err="1" smtClean="0"/>
              <a:t>Corynebacterium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glutamicum</a:t>
            </a:r>
            <a:r>
              <a:rPr lang="en-US" sz="800" i="1" dirty="0" smtClean="0"/>
              <a:t>: efficient and repetitive chromosomal integration of synthetic promoter-driven expression libraries.</a:t>
            </a:r>
          </a:p>
          <a:p>
            <a:pPr marL="228600" indent="-228600"/>
            <a:r>
              <a:rPr lang="en-US" sz="800" i="1" dirty="0" smtClean="0"/>
              <a:t> </a:t>
            </a:r>
            <a:r>
              <a:rPr lang="en-US" sz="800" i="1" dirty="0" err="1" smtClean="0"/>
              <a:t>Appl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Microbiol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Biotechnol</a:t>
            </a:r>
            <a:r>
              <a:rPr lang="en-US" sz="800" i="1" dirty="0" smtClean="0"/>
              <a:t>. 2017 Jun;101(11):4737-4746.</a:t>
            </a:r>
          </a:p>
        </p:txBody>
      </p:sp>
      <p:pic>
        <p:nvPicPr>
          <p:cNvPr id="6148" name="Picture 4" descr="C:\Users\A.Krylov\Documents\!Work\НЕпроф\Командировки\Suzdal 2023\Site-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3596"/>
            <a:ext cx="4041775" cy="5273676"/>
          </a:xfrm>
          <a:prstGeom prst="rect">
            <a:avLst/>
          </a:prstGeom>
          <a:noFill/>
        </p:spPr>
      </p:pic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AE5A935-15A6-487C-9A7F-BE3DEDDBDF13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9427" y="486099"/>
            <a:ext cx="9144000" cy="0"/>
          </a:xfrm>
          <a:prstGeom prst="line">
            <a:avLst/>
          </a:prstGeom>
          <a:ln w="28575" cmpd="thickThin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788024" y="620688"/>
          <a:ext cx="424847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1728192"/>
                <a:gridCol w="16561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Тип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Размер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Эффективность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Вставка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Calibri"/>
                        </a:rPr>
                        <a:t>≤ </a:t>
                      </a:r>
                      <a:r>
                        <a:rPr lang="ru-RU" sz="1600" dirty="0" smtClean="0"/>
                        <a:t>24 т.п.о.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^3-5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CFU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cs typeface="Calibri"/>
                        </a:rPr>
                        <a:t>μ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Calibri"/>
                        </a:rPr>
                        <a:t>g*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Делеция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Calibri"/>
                        </a:rPr>
                        <a:t>≤ </a:t>
                      </a:r>
                      <a:r>
                        <a:rPr lang="en-US" sz="1600" dirty="0" smtClean="0"/>
                        <a:t>56 </a:t>
                      </a:r>
                      <a:r>
                        <a:rPr lang="ru-RU" sz="1600" dirty="0" smtClean="0"/>
                        <a:t>т.п.о.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70-</a:t>
                      </a: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100%</a:t>
                      </a:r>
                      <a:endParaRPr lang="ru-RU" sz="16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44008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 определяется эффективностью трансформации и активностью соответствующего </a:t>
            </a:r>
            <a:r>
              <a:rPr lang="ru-RU" sz="1200" dirty="0" err="1" smtClean="0"/>
              <a:t>белка-интегразы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57060</TotalTime>
  <Words>3351</Words>
  <Application>Microsoft Office PowerPoint</Application>
  <PresentationFormat>Экран (4:3)</PresentationFormat>
  <Paragraphs>450</Paragraphs>
  <Slides>25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Методы прецизионной модификации хромосомы Corynebacterium glutamicum (их анализ с сугубо практической стороны)</vt:lpstr>
      <vt:lpstr>Почему Corynebacterium glutamicum?</vt:lpstr>
      <vt:lpstr>Слайд 3</vt:lpstr>
      <vt:lpstr>Все прецизионные методы ≡ Genome editing toolbox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Методы прецизионной модификации хромосомы Corynebacterium glutamicum Крылов Александр Александрович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Editing C glu</dc:title>
  <dc:creator>A.Krylov</dc:creator>
  <cp:lastModifiedBy>Марина56</cp:lastModifiedBy>
  <cp:revision>1787</cp:revision>
  <dcterms:created xsi:type="dcterms:W3CDTF">2023-02-16T08:57:42Z</dcterms:created>
  <dcterms:modified xsi:type="dcterms:W3CDTF">2023-10-26T10:20:38Z</dcterms:modified>
</cp:coreProperties>
</file>